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0"/>
  </p:notesMasterIdLst>
  <p:sldIdLst>
    <p:sldId id="256" r:id="rId2"/>
    <p:sldId id="578" r:id="rId3"/>
    <p:sldId id="289" r:id="rId4"/>
    <p:sldId id="520" r:id="rId5"/>
    <p:sldId id="512" r:id="rId6"/>
    <p:sldId id="514" r:id="rId7"/>
    <p:sldId id="515" r:id="rId8"/>
    <p:sldId id="588" r:id="rId9"/>
    <p:sldId id="589" r:id="rId10"/>
    <p:sldId id="590" r:id="rId11"/>
    <p:sldId id="574" r:id="rId12"/>
    <p:sldId id="517" r:id="rId13"/>
    <p:sldId id="579" r:id="rId14"/>
    <p:sldId id="580" r:id="rId15"/>
    <p:sldId id="581" r:id="rId16"/>
    <p:sldId id="582" r:id="rId17"/>
    <p:sldId id="583" r:id="rId18"/>
    <p:sldId id="518" r:id="rId19"/>
    <p:sldId id="519" r:id="rId20"/>
    <p:sldId id="584" r:id="rId21"/>
    <p:sldId id="571" r:id="rId22"/>
    <p:sldId id="523" r:id="rId23"/>
    <p:sldId id="585" r:id="rId24"/>
    <p:sldId id="572" r:id="rId25"/>
    <p:sldId id="586" r:id="rId26"/>
    <p:sldId id="587" r:id="rId27"/>
    <p:sldId id="591" r:id="rId28"/>
    <p:sldId id="592" r:id="rId29"/>
    <p:sldId id="593" r:id="rId30"/>
    <p:sldId id="524" r:id="rId31"/>
    <p:sldId id="525" r:id="rId32"/>
    <p:sldId id="526" r:id="rId33"/>
    <p:sldId id="528" r:id="rId34"/>
    <p:sldId id="530" r:id="rId35"/>
    <p:sldId id="531" r:id="rId36"/>
    <p:sldId id="532" r:id="rId37"/>
    <p:sldId id="529" r:id="rId38"/>
    <p:sldId id="594" r:id="rId39"/>
    <p:sldId id="533" r:id="rId40"/>
    <p:sldId id="596" r:id="rId41"/>
    <p:sldId id="573" r:id="rId42"/>
    <p:sldId id="534" r:id="rId43"/>
    <p:sldId id="595" r:id="rId44"/>
    <p:sldId id="538" r:id="rId45"/>
    <p:sldId id="597" r:id="rId46"/>
    <p:sldId id="577" r:id="rId47"/>
    <p:sldId id="539" r:id="rId48"/>
    <p:sldId id="540" r:id="rId49"/>
    <p:sldId id="541" r:id="rId50"/>
    <p:sldId id="542" r:id="rId51"/>
    <p:sldId id="543" r:id="rId52"/>
    <p:sldId id="544" r:id="rId53"/>
    <p:sldId id="545" r:id="rId54"/>
    <p:sldId id="546" r:id="rId55"/>
    <p:sldId id="548" r:id="rId56"/>
    <p:sldId id="549" r:id="rId57"/>
    <p:sldId id="550" r:id="rId58"/>
    <p:sldId id="551" r:id="rId59"/>
    <p:sldId id="603" r:id="rId60"/>
    <p:sldId id="604" r:id="rId61"/>
    <p:sldId id="602" r:id="rId62"/>
    <p:sldId id="552" r:id="rId63"/>
    <p:sldId id="601" r:id="rId64"/>
    <p:sldId id="598" r:id="rId65"/>
    <p:sldId id="599" r:id="rId66"/>
    <p:sldId id="600" r:id="rId67"/>
    <p:sldId id="420" r:id="rId68"/>
    <p:sldId id="27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4" userDrawn="1">
          <p15:clr>
            <a:srgbClr val="A4A3A4"/>
          </p15:clr>
        </p15:guide>
        <p15:guide id="2"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aliia Bielov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EFF"/>
    <a:srgbClr val="FF4B4B"/>
    <a:srgbClr val="29D5CF"/>
    <a:srgbClr val="3CB6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43"/>
    <p:restoredTop sz="87084"/>
  </p:normalViewPr>
  <p:slideViewPr>
    <p:cSldViewPr snapToGrid="0" snapToObjects="1" showGuides="1">
      <p:cViewPr varScale="1">
        <p:scale>
          <a:sx n="109" d="100"/>
          <a:sy n="109" d="100"/>
        </p:scale>
        <p:origin x="216" y="184"/>
      </p:cViewPr>
      <p:guideLst>
        <p:guide orient="horz" pos="229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E2DB-DFE7-8042-A17B-950DAD0C4565}" type="datetimeFigureOut">
              <a:rPr lang="en-US" smtClean="0"/>
              <a:t>9/7/20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9F49A-9140-1E48-A01F-36CFD0A79B79}" type="slidenum">
              <a:rPr lang="en-US" smtClean="0"/>
              <a:t>‹#›</a:t>
            </a:fld>
            <a:endParaRPr lang="en-US"/>
          </a:p>
        </p:txBody>
      </p:sp>
    </p:spTree>
    <p:extLst>
      <p:ext uri="{BB962C8B-B14F-4D97-AF65-F5344CB8AC3E}">
        <p14:creationId xmlns:p14="http://schemas.microsoft.com/office/powerpoint/2010/main" val="11207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9F49A-9140-1E48-A01F-36CFD0A79B79}" type="slidenum">
              <a:rPr lang="en-US" smtClean="0"/>
              <a:t>1</a:t>
            </a:fld>
            <a:endParaRPr lang="en-US"/>
          </a:p>
        </p:txBody>
      </p:sp>
    </p:spTree>
    <p:extLst>
      <p:ext uri="{BB962C8B-B14F-4D97-AF65-F5344CB8AC3E}">
        <p14:creationId xmlns:p14="http://schemas.microsoft.com/office/powerpoint/2010/main" val="932171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B79246-D283-9741-8C27-5E2ED78DDBD0}" type="slidenum">
              <a:rPr lang="en-US" smtClean="0"/>
              <a:t>30</a:t>
            </a:fld>
            <a:endParaRPr lang="en-US"/>
          </a:p>
        </p:txBody>
      </p:sp>
    </p:spTree>
    <p:extLst>
      <p:ext uri="{BB962C8B-B14F-4D97-AF65-F5344CB8AC3E}">
        <p14:creationId xmlns:p14="http://schemas.microsoft.com/office/powerpoint/2010/main" val="2114092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B79246-D283-9741-8C27-5E2ED78DDBD0}" type="slidenum">
              <a:rPr lang="en-US" smtClean="0"/>
              <a:t>33</a:t>
            </a:fld>
            <a:endParaRPr lang="en-US"/>
          </a:p>
        </p:txBody>
      </p:sp>
    </p:spTree>
    <p:extLst>
      <p:ext uri="{BB962C8B-B14F-4D97-AF65-F5344CB8AC3E}">
        <p14:creationId xmlns:p14="http://schemas.microsoft.com/office/powerpoint/2010/main" val="27772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B79246-D283-9741-8C27-5E2ED78DDBD0}" type="slidenum">
              <a:rPr lang="en-US" smtClean="0"/>
              <a:t>36</a:t>
            </a:fld>
            <a:endParaRPr lang="en-US"/>
          </a:p>
        </p:txBody>
      </p:sp>
    </p:spTree>
    <p:extLst>
      <p:ext uri="{BB962C8B-B14F-4D97-AF65-F5344CB8AC3E}">
        <p14:creationId xmlns:p14="http://schemas.microsoft.com/office/powerpoint/2010/main" val="1765035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38</a:t>
            </a:fld>
            <a:endParaRPr lang="en-US"/>
          </a:p>
        </p:txBody>
      </p:sp>
    </p:spTree>
    <p:extLst>
      <p:ext uri="{BB962C8B-B14F-4D97-AF65-F5344CB8AC3E}">
        <p14:creationId xmlns:p14="http://schemas.microsoft.com/office/powerpoint/2010/main" val="1105734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F9F49A-9140-1E48-A01F-36CFD0A79B79}" type="slidenum">
              <a:rPr lang="en-US" smtClean="0"/>
              <a:t>42</a:t>
            </a:fld>
            <a:endParaRPr lang="en-US"/>
          </a:p>
        </p:txBody>
      </p:sp>
    </p:spTree>
    <p:extLst>
      <p:ext uri="{BB962C8B-B14F-4D97-AF65-F5344CB8AC3E}">
        <p14:creationId xmlns:p14="http://schemas.microsoft.com/office/powerpoint/2010/main" val="782094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what happens when a user visits several hundred of the top 1500 sites in a random order but clears cookies midway</a:t>
            </a:r>
            <a:r>
              <a:rPr lang="en-US" b="1" baseline="30000" dirty="0"/>
              <a:t>5</a:t>
            </a:r>
            <a:r>
              <a:rPr lang="en-US" dirty="0"/>
              <a:t>. Nodes represent pages visited or embedded third-party trackers and edges represent a tracked visit. We highlight the same tracker both before and after the user clears cookies (blue and orange respectively). The graph on the left is completely disconnected, meaning the user effectively appears as two different users to the trackers. But when this tracker receives </a:t>
            </a:r>
            <a:r>
              <a:rPr lang="en-US" dirty="0" err="1"/>
              <a:t>respawned</a:t>
            </a:r>
            <a:r>
              <a:rPr lang="en-US" dirty="0"/>
              <a:t> cookies via cookie syncing, they gain the ability to connect the user’s visits to websites they track from before and after cookie clearing.</a:t>
            </a:r>
          </a:p>
        </p:txBody>
      </p:sp>
      <p:sp>
        <p:nvSpPr>
          <p:cNvPr id="4" name="Slide Number Placeholder 3"/>
          <p:cNvSpPr>
            <a:spLocks noGrp="1"/>
          </p:cNvSpPr>
          <p:nvPr>
            <p:ph type="sldNum" sz="quarter" idx="10"/>
          </p:nvPr>
        </p:nvSpPr>
        <p:spPr/>
        <p:txBody>
          <a:bodyPr/>
          <a:lstStyle/>
          <a:p>
            <a:fld id="{A8745950-D230-444E-AC8E-05E9293BF7AE}" type="slidenum">
              <a:rPr lang="en-US" smtClean="0"/>
              <a:t>58</a:t>
            </a:fld>
            <a:endParaRPr lang="en-US"/>
          </a:p>
        </p:txBody>
      </p:sp>
    </p:spTree>
    <p:extLst>
      <p:ext uri="{BB962C8B-B14F-4D97-AF65-F5344CB8AC3E}">
        <p14:creationId xmlns:p14="http://schemas.microsoft.com/office/powerpoint/2010/main" val="145910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B79246-D283-9741-8C27-5E2ED78DDBD0}" type="slidenum">
              <a:rPr lang="en-US" smtClean="0"/>
              <a:t>4</a:t>
            </a:fld>
            <a:endParaRPr lang="en-US"/>
          </a:p>
        </p:txBody>
      </p:sp>
    </p:spTree>
    <p:extLst>
      <p:ext uri="{BB962C8B-B14F-4D97-AF65-F5344CB8AC3E}">
        <p14:creationId xmlns:p14="http://schemas.microsoft.com/office/powerpoint/2010/main" val="1525246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B79246-D283-9741-8C27-5E2ED78DDBD0}" type="slidenum">
              <a:rPr lang="en-US" smtClean="0"/>
              <a:t>6</a:t>
            </a:fld>
            <a:endParaRPr lang="en-US"/>
          </a:p>
        </p:txBody>
      </p:sp>
    </p:spTree>
    <p:extLst>
      <p:ext uri="{BB962C8B-B14F-4D97-AF65-F5344CB8AC3E}">
        <p14:creationId xmlns:p14="http://schemas.microsoft.com/office/powerpoint/2010/main" val="1746409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B79246-D283-9741-8C27-5E2ED78DDBD0}" type="slidenum">
              <a:rPr lang="en-US" smtClean="0"/>
              <a:t>7</a:t>
            </a:fld>
            <a:endParaRPr lang="en-US"/>
          </a:p>
        </p:txBody>
      </p:sp>
    </p:spTree>
    <p:extLst>
      <p:ext uri="{BB962C8B-B14F-4D97-AF65-F5344CB8AC3E}">
        <p14:creationId xmlns:p14="http://schemas.microsoft.com/office/powerpoint/2010/main" val="348434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baseline="0" dirty="0"/>
              <a:t> is stateless, one HTTP request is not coupled with the previous one</a:t>
            </a:r>
          </a:p>
          <a:p>
            <a:r>
              <a:rPr lang="en-US" baseline="0" dirty="0"/>
              <a:t>Cookies are used for a web session, but also to track the users that come back!</a:t>
            </a:r>
          </a:p>
          <a:p>
            <a:endParaRPr lang="en-US" dirty="0"/>
          </a:p>
        </p:txBody>
      </p:sp>
      <p:sp>
        <p:nvSpPr>
          <p:cNvPr id="4" name="Slide Number Placeholder 3"/>
          <p:cNvSpPr>
            <a:spLocks noGrp="1"/>
          </p:cNvSpPr>
          <p:nvPr>
            <p:ph type="sldNum" sz="quarter" idx="10"/>
          </p:nvPr>
        </p:nvSpPr>
        <p:spPr/>
        <p:txBody>
          <a:bodyPr/>
          <a:lstStyle/>
          <a:p>
            <a:fld id="{A8745950-D230-444E-AC8E-05E9293BF7AE}" type="slidenum">
              <a:rPr lang="en-US" smtClean="0"/>
              <a:t>12</a:t>
            </a:fld>
            <a:endParaRPr lang="en-US"/>
          </a:p>
        </p:txBody>
      </p:sp>
    </p:spTree>
    <p:extLst>
      <p:ext uri="{BB962C8B-B14F-4D97-AF65-F5344CB8AC3E}">
        <p14:creationId xmlns:p14="http://schemas.microsoft.com/office/powerpoint/2010/main" val="171024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aseline="0" dirty="0"/>
              <a:t> is stateless, one HTTP request is not coupled with the previous one</a:t>
            </a:r>
          </a:p>
          <a:p>
            <a:endParaRPr lang="en-US" dirty="0"/>
          </a:p>
        </p:txBody>
      </p:sp>
      <p:sp>
        <p:nvSpPr>
          <p:cNvPr id="4" name="Slide Number Placeholder 3"/>
          <p:cNvSpPr>
            <a:spLocks noGrp="1"/>
          </p:cNvSpPr>
          <p:nvPr>
            <p:ph type="sldNum" sz="quarter" idx="5"/>
          </p:nvPr>
        </p:nvSpPr>
        <p:spPr/>
        <p:txBody>
          <a:bodyPr/>
          <a:lstStyle/>
          <a:p>
            <a:fld id="{A0F9F49A-9140-1E48-A01F-36CFD0A79B79}" type="slidenum">
              <a:rPr lang="en-US" smtClean="0"/>
              <a:t>13</a:t>
            </a:fld>
            <a:endParaRPr lang="en-US"/>
          </a:p>
        </p:txBody>
      </p:sp>
    </p:spTree>
    <p:extLst>
      <p:ext uri="{BB962C8B-B14F-4D97-AF65-F5344CB8AC3E}">
        <p14:creationId xmlns:p14="http://schemas.microsoft.com/office/powerpoint/2010/main" val="4219597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aseline="0" dirty="0"/>
              <a:t> is stateless, one HTTP request is not coupled with the previous one</a:t>
            </a:r>
          </a:p>
          <a:p>
            <a:endParaRPr lang="en-US" baseline="0" dirty="0"/>
          </a:p>
          <a:p>
            <a:r>
              <a:rPr lang="en-US" baseline="0" dirty="0"/>
              <a:t>Cookies are used for a web session, but also to track the users that come back!</a:t>
            </a:r>
          </a:p>
          <a:p>
            <a:endParaRPr lang="en-US" dirty="0"/>
          </a:p>
        </p:txBody>
      </p:sp>
      <p:sp>
        <p:nvSpPr>
          <p:cNvPr id="4" name="Slide Number Placeholder 3"/>
          <p:cNvSpPr>
            <a:spLocks noGrp="1"/>
          </p:cNvSpPr>
          <p:nvPr>
            <p:ph type="sldNum" sz="quarter" idx="10"/>
          </p:nvPr>
        </p:nvSpPr>
        <p:spPr/>
        <p:txBody>
          <a:bodyPr/>
          <a:lstStyle/>
          <a:p>
            <a:fld id="{A8745950-D230-444E-AC8E-05E9293BF7AE}" type="slidenum">
              <a:rPr lang="en-US" smtClean="0"/>
              <a:t>18</a:t>
            </a:fld>
            <a:endParaRPr lang="en-US"/>
          </a:p>
        </p:txBody>
      </p:sp>
    </p:spTree>
    <p:extLst>
      <p:ext uri="{BB962C8B-B14F-4D97-AF65-F5344CB8AC3E}">
        <p14:creationId xmlns:p14="http://schemas.microsoft.com/office/powerpoint/2010/main" val="149867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baseline="0" dirty="0"/>
              <a:t> is stateless, one HTTP request is not coupled with the previous one</a:t>
            </a:r>
          </a:p>
          <a:p>
            <a:r>
              <a:rPr lang="en-US" baseline="0" dirty="0"/>
              <a:t>Cookies are used for a web session, but also to track the users that come back!</a:t>
            </a:r>
          </a:p>
          <a:p>
            <a:endParaRPr lang="en-US" dirty="0"/>
          </a:p>
        </p:txBody>
      </p:sp>
      <p:sp>
        <p:nvSpPr>
          <p:cNvPr id="4" name="Slide Number Placeholder 3"/>
          <p:cNvSpPr>
            <a:spLocks noGrp="1"/>
          </p:cNvSpPr>
          <p:nvPr>
            <p:ph type="sldNum" sz="quarter" idx="10"/>
          </p:nvPr>
        </p:nvSpPr>
        <p:spPr/>
        <p:txBody>
          <a:bodyPr/>
          <a:lstStyle/>
          <a:p>
            <a:fld id="{A8745950-D230-444E-AC8E-05E9293BF7AE}" type="slidenum">
              <a:rPr lang="en-US" smtClean="0"/>
              <a:t>19</a:t>
            </a:fld>
            <a:endParaRPr lang="en-US"/>
          </a:p>
        </p:txBody>
      </p:sp>
    </p:spTree>
    <p:extLst>
      <p:ext uri="{BB962C8B-B14F-4D97-AF65-F5344CB8AC3E}">
        <p14:creationId xmlns:p14="http://schemas.microsoft.com/office/powerpoint/2010/main" val="2051489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B79246-D283-9741-8C27-5E2ED78DDBD0}" type="slidenum">
              <a:rPr lang="en-US" smtClean="0"/>
              <a:t>27</a:t>
            </a:fld>
            <a:endParaRPr lang="en-US"/>
          </a:p>
        </p:txBody>
      </p:sp>
    </p:spTree>
    <p:extLst>
      <p:ext uri="{BB962C8B-B14F-4D97-AF65-F5344CB8AC3E}">
        <p14:creationId xmlns:p14="http://schemas.microsoft.com/office/powerpoint/2010/main" val="42970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3383AB-2DE1-CC4E-A1E1-3E3E7CAB7791}" type="datetime1">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03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22D876-193D-874A-85EE-F1550B3FE09D}" type="datetime1">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49550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FD658-7B11-4F4E-B854-4B078DCD5540}" type="datetime1">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75127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407D6B-BDAE-414A-9E28-50E7FAA99F04}" type="datetime1">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17653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9681F7-D860-9248-968A-B6CF12B4719C}" type="datetime1">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74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9BA9B0-6104-7C4F-99EA-E6E2979247A8}" type="datetime1">
              <a:rPr lang="en-US" smtClean="0"/>
              <a:t>9/7/20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58577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A95B2-0B8C-CA4D-8621-F4ED5D2AA607}" type="datetime1">
              <a:rPr lang="en-US" smtClean="0"/>
              <a:t>9/7/20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91591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05D238-499F-6543-82C8-762BFC974AD7}" type="datetime1">
              <a:rPr lang="en-US" smtClean="0"/>
              <a:t>9/7/20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810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FAF6B-0D63-334C-BA1A-8E13225406CA}" type="datetime1">
              <a:rPr lang="en-US" smtClean="0"/>
              <a:t>9/7/20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490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6A9C4F-3650-6547-8B6E-C86552D74CDC}" type="datetime1">
              <a:rPr lang="en-US" smtClean="0"/>
              <a:t>9/7/20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57077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C0D0A5-FC2D-514D-91D0-68169B6AED95}" type="datetime1">
              <a:rPr lang="en-US" smtClean="0"/>
              <a:t>9/7/20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21219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24979-C7D5-E94D-8194-C7C85F16852B}" type="datetime1">
              <a:rPr lang="en-US" smtClean="0"/>
              <a:t>9/7/20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BF5F9-4D9A-9543-85E8-59158CD2B6EB}" type="slidenum">
              <a:rPr lang="en-US" smtClean="0"/>
              <a:t>‹#›</a:t>
            </a:fld>
            <a:endParaRPr lang="en-US"/>
          </a:p>
        </p:txBody>
      </p:sp>
    </p:spTree>
    <p:extLst>
      <p:ext uri="{BB962C8B-B14F-4D97-AF65-F5344CB8AC3E}">
        <p14:creationId xmlns:p14="http://schemas.microsoft.com/office/powerpoint/2010/main" val="9301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rgbClr val="FF0000"/>
          </a:solidFill>
          <a:effectLst/>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44.tiff"/><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hyperlink" Target="http://ashkansoltani.org/2011/08/11/respawn-redux-flash-cookies/"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alexa.com/topsit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usenix.org/conference/nsdi12/technical-sessions/presentation/roesner"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nc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873" y="3835741"/>
            <a:ext cx="4563920" cy="219744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9B78DB3-4056-DC47-953D-1501AB6AD890}"/>
              </a:ext>
            </a:extLst>
          </p:cNvPr>
          <p:cNvSpPr>
            <a:spLocks noGrp="1"/>
          </p:cNvSpPr>
          <p:nvPr>
            <p:ph type="ctrTitle"/>
          </p:nvPr>
        </p:nvSpPr>
        <p:spPr>
          <a:xfrm>
            <a:off x="398585" y="1122363"/>
            <a:ext cx="11583208" cy="2387600"/>
          </a:xfrm>
        </p:spPr>
        <p:txBody>
          <a:bodyPr>
            <a:noAutofit/>
          </a:bodyPr>
          <a:lstStyle/>
          <a:p>
            <a:r>
              <a:rPr lang="en-US" sz="4000" dirty="0">
                <a:solidFill>
                  <a:schemeClr val="tx1"/>
                </a:solidFill>
                <a:ea typeface="Helvetica Neue" charset="0"/>
              </a:rPr>
              <a:t>CSC 533: Privacy in the Digital Age (Fall 2020)</a:t>
            </a:r>
            <a:br>
              <a:rPr lang="en-US" sz="4400" dirty="0">
                <a:solidFill>
                  <a:schemeClr val="tx1"/>
                </a:solidFill>
                <a:ea typeface="Helvetica Neue" charset="0"/>
              </a:rPr>
            </a:br>
            <a:br>
              <a:rPr lang="en-US" sz="4400" dirty="0">
                <a:solidFill>
                  <a:schemeClr val="tx1"/>
                </a:solidFill>
                <a:ea typeface="Helvetica Neue" charset="0"/>
              </a:rPr>
            </a:br>
            <a:r>
              <a:rPr lang="en-US" sz="4400" dirty="0">
                <a:solidFill>
                  <a:schemeClr val="tx1"/>
                </a:solidFill>
                <a:ea typeface="Helvetica Neue" charset="0"/>
              </a:rPr>
              <a:t>Lecture 8: Stateful Online Tracking</a:t>
            </a:r>
            <a:br>
              <a:rPr lang="en-US" sz="4400" dirty="0">
                <a:solidFill>
                  <a:schemeClr val="tx1"/>
                </a:solidFill>
                <a:ea typeface="Helvetica Neue" charset="0"/>
              </a:rPr>
            </a:br>
            <a:endParaRPr lang="en-US" sz="4400" dirty="0">
              <a:solidFill>
                <a:schemeClr val="tx1"/>
              </a:solidFill>
            </a:endParaRPr>
          </a:p>
        </p:txBody>
      </p:sp>
      <p:sp>
        <p:nvSpPr>
          <p:cNvPr id="7" name="Subtitle 6">
            <a:extLst>
              <a:ext uri="{FF2B5EF4-FFF2-40B4-BE49-F238E27FC236}">
                <a16:creationId xmlns:a16="http://schemas.microsoft.com/office/drawing/2014/main" id="{AE19E32D-CEC7-3D4A-83D1-1E1FBF0EA477}"/>
              </a:ext>
            </a:extLst>
          </p:cNvPr>
          <p:cNvSpPr>
            <a:spLocks noGrp="1"/>
          </p:cNvSpPr>
          <p:nvPr>
            <p:ph type="subTitle" idx="1"/>
          </p:nvPr>
        </p:nvSpPr>
        <p:spPr>
          <a:xfrm>
            <a:off x="398585" y="4516438"/>
            <a:ext cx="4630615" cy="1655762"/>
          </a:xfrm>
        </p:spPr>
        <p:txBody>
          <a:bodyPr/>
          <a:lstStyle/>
          <a:p>
            <a:r>
              <a:rPr lang="en-US" sz="3200" dirty="0">
                <a:latin typeface="Helvetica Neue" charset="0"/>
                <a:ea typeface="Helvetica Neue" charset="0"/>
                <a:cs typeface="Helvetica Neue" charset="0"/>
              </a:rPr>
              <a:t>Anupam Das</a:t>
            </a:r>
          </a:p>
          <a:p>
            <a:endParaRPr lang="en-US" sz="16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Sept. 8, 2020</a:t>
            </a:r>
          </a:p>
          <a:p>
            <a:endParaRPr lang="en-US" dirty="0"/>
          </a:p>
        </p:txBody>
      </p:sp>
    </p:spTree>
    <p:extLst>
      <p:ext uri="{BB962C8B-B14F-4D97-AF65-F5344CB8AC3E}">
        <p14:creationId xmlns:p14="http://schemas.microsoft.com/office/powerpoint/2010/main" val="81585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72" y="128642"/>
            <a:ext cx="10515600" cy="1325563"/>
          </a:xfrm>
        </p:spPr>
        <p:txBody>
          <a:bodyPr>
            <a:normAutofit/>
          </a:bodyPr>
          <a:lstStyle/>
          <a:p>
            <a:r>
              <a:rPr lang="en-US" b="1" dirty="0">
                <a:solidFill>
                  <a:srgbClr val="FF0000"/>
                </a:solidFill>
                <a:latin typeface="Arial" charset="0"/>
                <a:ea typeface="Arial" charset="0"/>
                <a:cs typeface="Arial" charset="0"/>
              </a:rPr>
              <a:t>Where is the problem?</a:t>
            </a:r>
          </a:p>
        </p:txBody>
      </p:sp>
      <p:pic>
        <p:nvPicPr>
          <p:cNvPr id="3" name="Picture 2" descr="ad eco-system">
            <a:extLst>
              <a:ext uri="{FF2B5EF4-FFF2-40B4-BE49-F238E27FC236}">
                <a16:creationId xmlns:a16="http://schemas.microsoft.com/office/drawing/2014/main" id="{589F338E-1382-014E-9048-269EFDE7E08E}"/>
              </a:ext>
            </a:extLst>
          </p:cNvPr>
          <p:cNvPicPr>
            <a:picLocks noChangeAspect="1"/>
          </p:cNvPicPr>
          <p:nvPr/>
        </p:nvPicPr>
        <p:blipFill>
          <a:blip r:embed="rId2"/>
          <a:stretch>
            <a:fillRect/>
          </a:stretch>
        </p:blipFill>
        <p:spPr>
          <a:xfrm>
            <a:off x="462643" y="1165678"/>
            <a:ext cx="7407729" cy="5555797"/>
          </a:xfrm>
          <a:prstGeom prst="rect">
            <a:avLst/>
          </a:prstGeom>
        </p:spPr>
      </p:pic>
      <p:sp>
        <p:nvSpPr>
          <p:cNvPr id="5" name="Rectangle 4">
            <a:extLst>
              <a:ext uri="{FF2B5EF4-FFF2-40B4-BE49-F238E27FC236}">
                <a16:creationId xmlns:a16="http://schemas.microsoft.com/office/drawing/2014/main" id="{5C6B4E13-5154-A446-B632-D0A42E252802}"/>
              </a:ext>
            </a:extLst>
          </p:cNvPr>
          <p:cNvSpPr/>
          <p:nvPr/>
        </p:nvSpPr>
        <p:spPr>
          <a:xfrm>
            <a:off x="8030843" y="1920118"/>
            <a:ext cx="3905343" cy="3970318"/>
          </a:xfrm>
          <a:prstGeom prst="rect">
            <a:avLst/>
          </a:prstGeom>
        </p:spPr>
        <p:txBody>
          <a:bodyPr wrap="square">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Users have no control over their data!</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Disproportion between the data collected and data actually used for functionality</a:t>
            </a:r>
          </a:p>
        </p:txBody>
      </p:sp>
      <p:sp>
        <p:nvSpPr>
          <p:cNvPr id="4" name="Slide Number Placeholder 3"/>
          <p:cNvSpPr>
            <a:spLocks noGrp="1"/>
          </p:cNvSpPr>
          <p:nvPr>
            <p:ph type="sldNum" sz="quarter" idx="12"/>
          </p:nvPr>
        </p:nvSpPr>
        <p:spPr/>
        <p:txBody>
          <a:bodyPr/>
          <a:lstStyle/>
          <a:p>
            <a:fld id="{3E5BF5F9-4D9A-9543-85E8-59158CD2B6EB}" type="slidenum">
              <a:rPr lang="en-US" smtClean="0"/>
              <a:t>10</a:t>
            </a:fld>
            <a:endParaRPr lang="en-US"/>
          </a:p>
        </p:txBody>
      </p:sp>
    </p:spTree>
    <p:extLst>
      <p:ext uri="{BB962C8B-B14F-4D97-AF65-F5344CB8AC3E}">
        <p14:creationId xmlns:p14="http://schemas.microsoft.com/office/powerpoint/2010/main" val="296403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2900" y="3918857"/>
            <a:ext cx="11201400" cy="1019175"/>
          </a:xfrm>
        </p:spPr>
        <p:txBody>
          <a:bodyPr/>
          <a:lstStyle/>
          <a:p>
            <a:r>
              <a:rPr lang="en-US" b="1" dirty="0">
                <a:solidFill>
                  <a:srgbClr val="FF0000"/>
                </a:solidFill>
                <a:latin typeface="Arial" charset="0"/>
                <a:ea typeface="Arial" charset="0"/>
                <a:cs typeface="Arial" charset="0"/>
              </a:rPr>
              <a:t>How HTTP and Cookies work?</a:t>
            </a:r>
          </a:p>
        </p:txBody>
      </p:sp>
      <p:pic>
        <p:nvPicPr>
          <p:cNvPr id="8" name="Picture 7" descr="&quot;&quot;"/>
          <p:cNvPicPr>
            <a:picLocks noChangeAspect="1"/>
          </p:cNvPicPr>
          <p:nvPr/>
        </p:nvPicPr>
        <p:blipFill>
          <a:blip r:embed="rId2"/>
          <a:stretch>
            <a:fillRect/>
          </a:stretch>
        </p:blipFill>
        <p:spPr>
          <a:xfrm>
            <a:off x="8103496" y="342210"/>
            <a:ext cx="2564504" cy="2564504"/>
          </a:xfrm>
          <a:prstGeom prst="rect">
            <a:avLst/>
          </a:prstGeom>
        </p:spPr>
      </p:pic>
      <p:pic>
        <p:nvPicPr>
          <p:cNvPr id="9" name="Picture 8" descr="&quot;&quot;"/>
          <p:cNvPicPr>
            <a:picLocks noChangeAspect="1"/>
          </p:cNvPicPr>
          <p:nvPr/>
        </p:nvPicPr>
        <p:blipFill>
          <a:blip r:embed="rId3"/>
          <a:stretch>
            <a:fillRect/>
          </a:stretch>
        </p:blipFill>
        <p:spPr>
          <a:xfrm>
            <a:off x="2136822" y="716330"/>
            <a:ext cx="1673178" cy="1614235"/>
          </a:xfrm>
          <a:prstGeom prst="rect">
            <a:avLst/>
          </a:prstGeom>
        </p:spPr>
      </p:pic>
      <p:pic>
        <p:nvPicPr>
          <p:cNvPr id="10" name="Picture 9" descr="&quot;&quot;"/>
          <p:cNvPicPr>
            <a:picLocks noChangeAspect="1"/>
          </p:cNvPicPr>
          <p:nvPr/>
        </p:nvPicPr>
        <p:blipFill>
          <a:blip r:embed="rId4"/>
          <a:stretch>
            <a:fillRect/>
          </a:stretch>
        </p:blipFill>
        <p:spPr>
          <a:xfrm>
            <a:off x="3171257" y="1523448"/>
            <a:ext cx="1062181" cy="1062181"/>
          </a:xfrm>
          <a:prstGeom prst="rect">
            <a:avLst/>
          </a:prstGeom>
        </p:spPr>
      </p:pic>
      <p:sp>
        <p:nvSpPr>
          <p:cNvPr id="11" name="&quot;No&quot; Symbol 10" descr="&quot;&quot;"/>
          <p:cNvSpPr/>
          <p:nvPr/>
        </p:nvSpPr>
        <p:spPr>
          <a:xfrm>
            <a:off x="3171257" y="1523447"/>
            <a:ext cx="1062181" cy="1062181"/>
          </a:xfrm>
          <a:prstGeom prst="noSmoking">
            <a:avLst>
              <a:gd name="adj" fmla="val 646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11</a:t>
            </a:fld>
            <a:endParaRPr lang="en-US"/>
          </a:p>
        </p:txBody>
      </p:sp>
    </p:spTree>
    <p:extLst>
      <p:ext uri="{BB962C8B-B14F-4D97-AF65-F5344CB8AC3E}">
        <p14:creationId xmlns:p14="http://schemas.microsoft.com/office/powerpoint/2010/main" val="307385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469" y="165148"/>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HTTP: </a:t>
            </a:r>
            <a:r>
              <a:rPr lang="en-US" b="1" dirty="0" err="1">
                <a:solidFill>
                  <a:srgbClr val="FF0000"/>
                </a:solidFill>
                <a:latin typeface="Arial" panose="020B0604020202020204" pitchFamily="34" charset="0"/>
                <a:cs typeface="Arial" panose="020B0604020202020204" pitchFamily="34" charset="0"/>
              </a:rPr>
              <a:t>HyperText</a:t>
            </a:r>
            <a:r>
              <a:rPr lang="en-US" b="1" dirty="0">
                <a:solidFill>
                  <a:srgbClr val="FF0000"/>
                </a:solidFill>
                <a:latin typeface="Arial" panose="020B0604020202020204" pitchFamily="34" charset="0"/>
                <a:cs typeface="Arial" panose="020B0604020202020204" pitchFamily="34" charset="0"/>
              </a:rPr>
              <a:t> Transfer Protocol</a:t>
            </a:r>
            <a:endParaRPr lang="en-US" b="1" dirty="0">
              <a:solidFill>
                <a:srgbClr val="FF0000"/>
              </a:solidFill>
              <a:latin typeface="Arial" panose="020B0604020202020204" pitchFamily="34" charset="0"/>
              <a:ea typeface="Arial" charset="0"/>
              <a:cs typeface="Arial" panose="020B0604020202020204" pitchFamily="34" charset="0"/>
            </a:endParaRPr>
          </a:p>
        </p:txBody>
      </p:sp>
      <p:pic>
        <p:nvPicPr>
          <p:cNvPr id="25" name="Picture 24" descr="browser"/>
          <p:cNvPicPr>
            <a:picLocks noChangeAspect="1"/>
          </p:cNvPicPr>
          <p:nvPr/>
        </p:nvPicPr>
        <p:blipFill>
          <a:blip r:embed="rId3"/>
          <a:stretch>
            <a:fillRect/>
          </a:stretch>
        </p:blipFill>
        <p:spPr>
          <a:xfrm>
            <a:off x="1761808" y="2655481"/>
            <a:ext cx="2723874" cy="1513853"/>
          </a:xfrm>
          <a:prstGeom prst="rect">
            <a:avLst/>
          </a:prstGeom>
        </p:spPr>
      </p:pic>
      <p:cxnSp>
        <p:nvCxnSpPr>
          <p:cNvPr id="12" name="Straight Arrow Connector 11" descr="arrow"/>
          <p:cNvCxnSpPr/>
          <p:nvPr/>
        </p:nvCxnSpPr>
        <p:spPr>
          <a:xfrm>
            <a:off x="1981200" y="1701374"/>
            <a:ext cx="304800" cy="9541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 name="Picture 12" descr="site url"/>
          <p:cNvPicPr>
            <a:picLocks noChangeAspect="1"/>
          </p:cNvPicPr>
          <p:nvPr/>
        </p:nvPicPr>
        <p:blipFill>
          <a:blip r:embed="rId4"/>
          <a:stretch>
            <a:fillRect/>
          </a:stretch>
        </p:blipFill>
        <p:spPr>
          <a:xfrm>
            <a:off x="1732165" y="1320373"/>
            <a:ext cx="2019300" cy="381000"/>
          </a:xfrm>
          <a:prstGeom prst="rect">
            <a:avLst/>
          </a:prstGeom>
        </p:spPr>
      </p:pic>
      <p:pic>
        <p:nvPicPr>
          <p:cNvPr id="8" name="Content Placeholder 7" descr="server"/>
          <p:cNvPicPr>
            <a:picLocks noGrp="1" noChangeAspect="1"/>
          </p:cNvPicPr>
          <p:nvPr>
            <p:ph idx="1"/>
          </p:nvPr>
        </p:nvPicPr>
        <p:blipFill>
          <a:blip r:embed="rId5"/>
          <a:srcRect l="-67944" r="-67944"/>
          <a:stretch>
            <a:fillRect/>
          </a:stretch>
        </p:blipFill>
        <p:spPr>
          <a:xfrm>
            <a:off x="7728212" y="2370240"/>
            <a:ext cx="3954653" cy="2174907"/>
          </a:xfrm>
        </p:spPr>
      </p:pic>
      <p:sp>
        <p:nvSpPr>
          <p:cNvPr id="10" name="TextBox 9"/>
          <p:cNvSpPr txBox="1"/>
          <p:nvPr/>
        </p:nvSpPr>
        <p:spPr>
          <a:xfrm>
            <a:off x="2506847" y="2086974"/>
            <a:ext cx="1454244" cy="369332"/>
          </a:xfrm>
          <a:prstGeom prst="rect">
            <a:avLst/>
          </a:prstGeom>
          <a:noFill/>
        </p:spPr>
        <p:txBody>
          <a:bodyPr wrap="none" rtlCol="0">
            <a:spAutoFit/>
          </a:bodyPr>
          <a:lstStyle/>
          <a:p>
            <a:r>
              <a:rPr lang="en-US" dirty="0"/>
              <a:t>Web browser</a:t>
            </a:r>
          </a:p>
        </p:txBody>
      </p:sp>
      <p:sp>
        <p:nvSpPr>
          <p:cNvPr id="11" name="TextBox 10"/>
          <p:cNvSpPr txBox="1"/>
          <p:nvPr/>
        </p:nvSpPr>
        <p:spPr>
          <a:xfrm>
            <a:off x="9073769" y="2105705"/>
            <a:ext cx="1263537" cy="369332"/>
          </a:xfrm>
          <a:prstGeom prst="rect">
            <a:avLst/>
          </a:prstGeom>
          <a:noFill/>
        </p:spPr>
        <p:txBody>
          <a:bodyPr wrap="none" rtlCol="0">
            <a:spAutoFit/>
          </a:bodyPr>
          <a:lstStyle/>
          <a:p>
            <a:r>
              <a:rPr lang="en-US" dirty="0"/>
              <a:t>Web server</a:t>
            </a:r>
          </a:p>
        </p:txBody>
      </p:sp>
      <p:cxnSp>
        <p:nvCxnSpPr>
          <p:cNvPr id="27" name="Straight Arrow Connector 26" descr="arrow"/>
          <p:cNvCxnSpPr/>
          <p:nvPr/>
        </p:nvCxnSpPr>
        <p:spPr>
          <a:xfrm>
            <a:off x="4592479" y="3147924"/>
            <a:ext cx="3396896" cy="8115"/>
          </a:xfrm>
          <a:prstGeom prst="straightConnector1">
            <a:avLst/>
          </a:prstGeom>
          <a:ln>
            <a:solidFill>
              <a:srgbClr val="3366FF"/>
            </a:solidFill>
            <a:tailEnd type="arrow"/>
          </a:ln>
          <a:effectLst/>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456650" y="2778591"/>
            <a:ext cx="1313180" cy="338554"/>
          </a:xfrm>
          <a:prstGeom prst="rect">
            <a:avLst/>
          </a:prstGeom>
          <a:noFill/>
        </p:spPr>
        <p:txBody>
          <a:bodyPr wrap="none" rtlCol="0">
            <a:spAutoFit/>
          </a:bodyPr>
          <a:lstStyle/>
          <a:p>
            <a:r>
              <a:rPr lang="en-US" sz="1600" b="1" dirty="0">
                <a:solidFill>
                  <a:srgbClr val="3366FF"/>
                </a:solidFill>
              </a:rPr>
              <a:t>HTTP</a:t>
            </a:r>
            <a:r>
              <a:rPr lang="en-US" sz="1600" b="1" dirty="0">
                <a:solidFill>
                  <a:srgbClr val="FF0000"/>
                </a:solidFill>
              </a:rPr>
              <a:t> </a:t>
            </a:r>
            <a:r>
              <a:rPr lang="en-US" sz="1600" b="1" dirty="0">
                <a:solidFill>
                  <a:srgbClr val="3366FF"/>
                </a:solidFill>
              </a:rPr>
              <a:t>request</a:t>
            </a:r>
          </a:p>
        </p:txBody>
      </p:sp>
      <p:sp>
        <p:nvSpPr>
          <p:cNvPr id="32" name="TextBox 31"/>
          <p:cNvSpPr txBox="1"/>
          <p:nvPr/>
        </p:nvSpPr>
        <p:spPr>
          <a:xfrm>
            <a:off x="4915809" y="1701374"/>
            <a:ext cx="2719033" cy="10772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600" dirty="0">
                <a:solidFill>
                  <a:srgbClr val="3366FF"/>
                </a:solidFill>
                <a:latin typeface="Arial" charset="0"/>
                <a:ea typeface="Arial" charset="0"/>
                <a:cs typeface="Arial" charset="0"/>
              </a:rPr>
              <a:t>URL path: </a:t>
            </a:r>
            <a:r>
              <a:rPr lang="en-US" sz="1600" dirty="0" err="1">
                <a:solidFill>
                  <a:schemeClr val="tx1"/>
                </a:solidFill>
                <a:latin typeface="Arial" charset="0"/>
                <a:ea typeface="Arial" charset="0"/>
                <a:cs typeface="Arial" charset="0"/>
              </a:rPr>
              <a:t>bbc.co.uk</a:t>
            </a:r>
            <a:r>
              <a:rPr lang="en-US" sz="1600" dirty="0">
                <a:solidFill>
                  <a:schemeClr val="tx1"/>
                </a:solidFill>
                <a:latin typeface="Arial" charset="0"/>
                <a:ea typeface="Arial" charset="0"/>
                <a:cs typeface="Arial" charset="0"/>
              </a:rPr>
              <a:t>/news</a:t>
            </a:r>
          </a:p>
          <a:p>
            <a:r>
              <a:rPr lang="en-US" sz="1600" dirty="0">
                <a:solidFill>
                  <a:srgbClr val="3366FF"/>
                </a:solidFill>
                <a:latin typeface="Arial" charset="0"/>
                <a:ea typeface="Arial" charset="0"/>
                <a:cs typeface="Arial" charset="0"/>
              </a:rPr>
              <a:t>Parameters</a:t>
            </a:r>
            <a:endParaRPr lang="en-US" sz="1600" dirty="0">
              <a:solidFill>
                <a:srgbClr val="000000"/>
              </a:solidFill>
              <a:latin typeface="Arial" charset="0"/>
              <a:ea typeface="Arial" charset="0"/>
              <a:cs typeface="Arial" charset="0"/>
            </a:endParaRPr>
          </a:p>
          <a:p>
            <a:r>
              <a:rPr lang="en-US" sz="1600" dirty="0">
                <a:solidFill>
                  <a:srgbClr val="3366FF"/>
                </a:solidFill>
                <a:latin typeface="Arial" charset="0"/>
                <a:ea typeface="Arial" charset="0"/>
                <a:cs typeface="Arial" charset="0"/>
              </a:rPr>
              <a:t>Method: </a:t>
            </a:r>
            <a:r>
              <a:rPr lang="en-US" sz="1600" dirty="0">
                <a:solidFill>
                  <a:schemeClr val="tx1">
                    <a:lumMod val="95000"/>
                    <a:lumOff val="5000"/>
                  </a:schemeClr>
                </a:solidFill>
                <a:latin typeface="Arial" charset="0"/>
                <a:ea typeface="Arial" charset="0"/>
                <a:cs typeface="Arial" charset="0"/>
              </a:rPr>
              <a:t>GET</a:t>
            </a:r>
          </a:p>
          <a:p>
            <a:r>
              <a:rPr lang="en-US" sz="1600" dirty="0">
                <a:solidFill>
                  <a:srgbClr val="3366FF"/>
                </a:solidFill>
                <a:latin typeface="Arial" charset="0"/>
                <a:ea typeface="Arial" charset="0"/>
                <a:cs typeface="Arial" charset="0"/>
              </a:rPr>
              <a:t>…</a:t>
            </a:r>
          </a:p>
        </p:txBody>
      </p:sp>
      <p:cxnSp>
        <p:nvCxnSpPr>
          <p:cNvPr id="36" name="Straight Arrow Connector 35" descr="arrow"/>
          <p:cNvCxnSpPr/>
          <p:nvPr/>
        </p:nvCxnSpPr>
        <p:spPr>
          <a:xfrm flipH="1">
            <a:off x="4592481" y="3630962"/>
            <a:ext cx="3396895" cy="0"/>
          </a:xfrm>
          <a:prstGeom prst="straightConnector1">
            <a:avLst/>
          </a:prstGeom>
          <a:ln>
            <a:solidFill>
              <a:srgbClr val="3366FF"/>
            </a:solidFill>
            <a:tailEnd type="arrow"/>
          </a:ln>
          <a:effectLst/>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5456650" y="3630962"/>
            <a:ext cx="1446630" cy="338554"/>
          </a:xfrm>
          <a:prstGeom prst="rect">
            <a:avLst/>
          </a:prstGeom>
          <a:noFill/>
        </p:spPr>
        <p:txBody>
          <a:bodyPr wrap="none" rtlCol="0">
            <a:spAutoFit/>
          </a:bodyPr>
          <a:lstStyle/>
          <a:p>
            <a:r>
              <a:rPr lang="en-US" sz="1600" b="1" dirty="0">
                <a:solidFill>
                  <a:srgbClr val="3366FF"/>
                </a:solidFill>
              </a:rPr>
              <a:t>HTTP response</a:t>
            </a:r>
          </a:p>
        </p:txBody>
      </p:sp>
      <p:sp>
        <p:nvSpPr>
          <p:cNvPr id="44" name="TextBox 43"/>
          <p:cNvSpPr txBox="1"/>
          <p:nvPr/>
        </p:nvSpPr>
        <p:spPr>
          <a:xfrm>
            <a:off x="4608052" y="4032632"/>
            <a:ext cx="2081404" cy="1077218"/>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600" dirty="0">
                <a:solidFill>
                  <a:srgbClr val="3366FF"/>
                </a:solidFill>
                <a:latin typeface="Arial" charset="0"/>
                <a:ea typeface="Arial" charset="0"/>
                <a:cs typeface="Arial" charset="0"/>
              </a:rPr>
              <a:t>Status: </a:t>
            </a:r>
            <a:r>
              <a:rPr lang="en-US" sz="1600" dirty="0">
                <a:solidFill>
                  <a:srgbClr val="000000"/>
                </a:solidFill>
                <a:latin typeface="Arial" charset="0"/>
                <a:ea typeface="Arial" charset="0"/>
                <a:cs typeface="Arial" charset="0"/>
              </a:rPr>
              <a:t>200 OK</a:t>
            </a:r>
          </a:p>
          <a:p>
            <a:r>
              <a:rPr lang="en-US" sz="1600" dirty="0">
                <a:solidFill>
                  <a:srgbClr val="3366FF"/>
                </a:solidFill>
                <a:latin typeface="Arial" charset="0"/>
                <a:ea typeface="Arial" charset="0"/>
                <a:cs typeface="Arial" charset="0"/>
              </a:rPr>
              <a:t>Content: </a:t>
            </a:r>
            <a:r>
              <a:rPr lang="en-US" sz="1600" dirty="0">
                <a:solidFill>
                  <a:srgbClr val="000000"/>
                </a:solidFill>
                <a:latin typeface="Arial" charset="0"/>
                <a:ea typeface="Arial" charset="0"/>
                <a:cs typeface="Arial" charset="0"/>
              </a:rPr>
              <a:t>HTML page</a:t>
            </a:r>
          </a:p>
          <a:p>
            <a:endParaRPr lang="en-US" sz="1600" dirty="0">
              <a:solidFill>
                <a:srgbClr val="000000"/>
              </a:solidFill>
              <a:latin typeface="Arial" charset="0"/>
              <a:ea typeface="Arial" charset="0"/>
              <a:cs typeface="Arial" charset="0"/>
            </a:endParaRPr>
          </a:p>
          <a:p>
            <a:r>
              <a:rPr lang="en-US" sz="1600" dirty="0">
                <a:solidFill>
                  <a:srgbClr val="3366FF"/>
                </a:solidFill>
                <a:latin typeface="Arial" charset="0"/>
                <a:ea typeface="Arial" charset="0"/>
                <a:cs typeface="Arial" charset="0"/>
              </a:rPr>
              <a:t>…</a:t>
            </a:r>
          </a:p>
        </p:txBody>
      </p:sp>
      <p:sp>
        <p:nvSpPr>
          <p:cNvPr id="49" name="Oval Callout 48"/>
          <p:cNvSpPr/>
          <p:nvPr/>
        </p:nvSpPr>
        <p:spPr>
          <a:xfrm rot="10800000" flipV="1">
            <a:off x="7989375" y="5207288"/>
            <a:ext cx="4168379" cy="1514773"/>
          </a:xfrm>
          <a:prstGeom prst="wedgeEllipseCallout">
            <a:avLst>
              <a:gd name="adj1" fmla="val 12819"/>
              <a:gd name="adj2" fmla="val -87420"/>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vert="horz" wrap="square" rtlCol="0">
            <a:spAutoFit/>
          </a:bodyPr>
          <a:lstStyle/>
          <a:p>
            <a:r>
              <a:rPr lang="en-US" sz="1600" dirty="0">
                <a:solidFill>
                  <a:srgbClr val="000000"/>
                </a:solidFill>
                <a:latin typeface="Arial" charset="0"/>
                <a:ea typeface="Arial" charset="0"/>
                <a:cs typeface="Arial" charset="0"/>
              </a:rPr>
              <a:t>- Mapping requests to apps</a:t>
            </a:r>
          </a:p>
          <a:p>
            <a:r>
              <a:rPr lang="en-US" sz="1600" dirty="0">
                <a:solidFill>
                  <a:srgbClr val="000000"/>
                </a:solidFill>
                <a:latin typeface="Arial" charset="0"/>
                <a:ea typeface="Arial" charset="0"/>
                <a:cs typeface="Arial" charset="0"/>
              </a:rPr>
              <a:t>- Contacting DBs</a:t>
            </a:r>
          </a:p>
          <a:p>
            <a:r>
              <a:rPr lang="en-US" sz="1600" dirty="0">
                <a:solidFill>
                  <a:srgbClr val="000000"/>
                </a:solidFill>
                <a:latin typeface="Arial" charset="0"/>
                <a:ea typeface="Arial" charset="0"/>
                <a:cs typeface="Arial" charset="0"/>
              </a:rPr>
              <a:t>- Constructing responses</a:t>
            </a:r>
          </a:p>
          <a:p>
            <a:endParaRPr lang="en-US" sz="1600" dirty="0">
              <a:solidFill>
                <a:srgbClr val="000000"/>
              </a:solidFill>
              <a:latin typeface="Arial" charset="0"/>
              <a:ea typeface="Arial" charset="0"/>
              <a:cs typeface="Arial" charset="0"/>
            </a:endParaRPr>
          </a:p>
        </p:txBody>
      </p:sp>
      <p:sp>
        <p:nvSpPr>
          <p:cNvPr id="50" name="Oval Callout 49"/>
          <p:cNvSpPr/>
          <p:nvPr/>
        </p:nvSpPr>
        <p:spPr>
          <a:xfrm rot="10800000" flipV="1">
            <a:off x="536028" y="4752753"/>
            <a:ext cx="4191876" cy="1861006"/>
          </a:xfrm>
          <a:prstGeom prst="wedgeEllipseCallout">
            <a:avLst>
              <a:gd name="adj1" fmla="val 3752"/>
              <a:gd name="adj2" fmla="val -82517"/>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vert="horz" wrap="square" rtlCol="0">
            <a:spAutoFit/>
          </a:bodyPr>
          <a:lstStyle/>
          <a:p>
            <a:r>
              <a:rPr lang="en-US" sz="1600" dirty="0">
                <a:solidFill>
                  <a:srgbClr val="000000"/>
                </a:solidFill>
                <a:latin typeface="Arial" charset="0"/>
                <a:ea typeface="Arial" charset="0"/>
                <a:cs typeface="Arial" charset="0"/>
              </a:rPr>
              <a:t>- Rendering pages</a:t>
            </a:r>
          </a:p>
          <a:p>
            <a:r>
              <a:rPr lang="en-US" sz="1600" dirty="0">
                <a:solidFill>
                  <a:srgbClr val="000000"/>
                </a:solidFill>
                <a:latin typeface="Arial" charset="0"/>
                <a:ea typeface="Arial" charset="0"/>
                <a:cs typeface="Arial" charset="0"/>
              </a:rPr>
              <a:t>- Executing scripts/plugins (JavaScript)</a:t>
            </a:r>
          </a:p>
          <a:p>
            <a:r>
              <a:rPr lang="en-US" sz="1600" dirty="0">
                <a:solidFill>
                  <a:srgbClr val="000000"/>
                </a:solidFill>
                <a:latin typeface="Arial" charset="0"/>
                <a:ea typeface="Arial" charset="0"/>
                <a:cs typeface="Arial" charset="0"/>
              </a:rPr>
              <a:t>- Launching new HTTP requests</a:t>
            </a:r>
          </a:p>
        </p:txBody>
      </p:sp>
      <p:pic>
        <p:nvPicPr>
          <p:cNvPr id="7" name="Picture 6" descr="browser"/>
          <p:cNvPicPr>
            <a:picLocks noChangeAspect="1"/>
          </p:cNvPicPr>
          <p:nvPr/>
        </p:nvPicPr>
        <p:blipFill>
          <a:blip r:embed="rId6"/>
          <a:stretch>
            <a:fillRect/>
          </a:stretch>
        </p:blipFill>
        <p:spPr>
          <a:xfrm>
            <a:off x="1732167" y="2584926"/>
            <a:ext cx="2753515" cy="1584408"/>
          </a:xfrm>
          <a:prstGeom prst="rect">
            <a:avLst/>
          </a:prstGeom>
        </p:spPr>
      </p:pic>
      <p:sp>
        <p:nvSpPr>
          <p:cNvPr id="3" name="Slide Number Placeholder 2"/>
          <p:cNvSpPr>
            <a:spLocks noGrp="1"/>
          </p:cNvSpPr>
          <p:nvPr>
            <p:ph type="sldNum" sz="quarter" idx="12"/>
          </p:nvPr>
        </p:nvSpPr>
        <p:spPr/>
        <p:txBody>
          <a:bodyPr/>
          <a:lstStyle/>
          <a:p>
            <a:fld id="{3E5BF5F9-4D9A-9543-85E8-59158CD2B6EB}" type="slidenum">
              <a:rPr lang="en-US" smtClean="0"/>
              <a:t>12</a:t>
            </a:fld>
            <a:endParaRPr lang="en-US"/>
          </a:p>
        </p:txBody>
      </p:sp>
    </p:spTree>
    <p:extLst>
      <p:ext uri="{BB962C8B-B14F-4D97-AF65-F5344CB8AC3E}">
        <p14:creationId xmlns:p14="http://schemas.microsoft.com/office/powerpoint/2010/main" val="90448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40" grpId="0"/>
      <p:bldP spid="44" grpId="0" animBg="1"/>
      <p:bldP spid="49" grpId="0" animBg="1"/>
      <p:bldP spid="49" grpId="1" animBg="1"/>
      <p:bldP spid="50" grpId="0" animBg="1"/>
      <p:bldP spid="5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A744-1820-9D4E-97A4-D75B1D872806}"/>
              </a:ext>
            </a:extLst>
          </p:cNvPr>
          <p:cNvSpPr>
            <a:spLocks noGrp="1"/>
          </p:cNvSpPr>
          <p:nvPr>
            <p:ph type="title"/>
          </p:nvPr>
        </p:nvSpPr>
        <p:spPr/>
        <p:txBody>
          <a:bodyPr/>
          <a:lstStyle/>
          <a:p>
            <a:r>
              <a:rPr lang="en-US" dirty="0"/>
              <a:t>HTTP: </a:t>
            </a:r>
            <a:r>
              <a:rPr lang="en-US" dirty="0" err="1"/>
              <a:t>HyperText</a:t>
            </a:r>
            <a:r>
              <a:rPr lang="en-US" dirty="0"/>
              <a:t> Transfer Protocol</a:t>
            </a:r>
          </a:p>
        </p:txBody>
      </p:sp>
      <p:sp>
        <p:nvSpPr>
          <p:cNvPr id="5" name="Rectangle 4"/>
          <p:cNvSpPr/>
          <p:nvPr/>
        </p:nvSpPr>
        <p:spPr>
          <a:xfrm>
            <a:off x="1049656" y="2121369"/>
            <a:ext cx="10016487" cy="2246769"/>
          </a:xfrm>
          <a:prstGeom prst="rect">
            <a:avLst/>
          </a:prstGeom>
        </p:spPr>
        <p:txBody>
          <a:bodyPr wrap="square">
            <a:spAutoFit/>
          </a:bodyPr>
          <a:lstStyle/>
          <a:p>
            <a:pPr marL="457200" indent="-457200">
              <a:buFont typeface="Wingdings" charset="2"/>
              <a:buChar char="Ø"/>
            </a:pPr>
            <a:r>
              <a:rPr lang="en-US" sz="2800" dirty="0">
                <a:latin typeface="Arial" panose="020B0604020202020204" pitchFamily="34" charset="0"/>
                <a:cs typeface="Arial" panose="020B0604020202020204" pitchFamily="34" charset="0"/>
              </a:rPr>
              <a:t>HTTP important characteristic: </a:t>
            </a:r>
            <a:r>
              <a:rPr lang="en-US" sz="2800" dirty="0">
                <a:solidFill>
                  <a:srgbClr val="FF0000"/>
                </a:solidFill>
                <a:latin typeface="Arial" panose="020B0604020202020204" pitchFamily="34" charset="0"/>
                <a:cs typeface="Arial" panose="020B0604020202020204" pitchFamily="34" charset="0"/>
              </a:rPr>
              <a:t>no State </a:t>
            </a:r>
            <a:r>
              <a:rPr lang="en-US" sz="2800" dirty="0">
                <a:latin typeface="Arial" panose="020B0604020202020204" pitchFamily="34" charset="0"/>
                <a:cs typeface="Arial" panose="020B0604020202020204" pitchFamily="34" charset="0"/>
              </a:rPr>
              <a:t>per request/response - each request is independent</a:t>
            </a:r>
          </a:p>
          <a:p>
            <a:pPr marL="457200" indent="-457200">
              <a:buFont typeface="Wingdings" charset="2"/>
              <a:buChar char="Ø"/>
            </a:pPr>
            <a:endParaRPr lang="en-US" sz="2800" dirty="0">
              <a:latin typeface="Arial" panose="020B0604020202020204" pitchFamily="34" charset="0"/>
              <a:cs typeface="Arial" panose="020B0604020202020204" pitchFamily="34" charset="0"/>
            </a:endParaRPr>
          </a:p>
          <a:p>
            <a:pPr marL="457200" indent="-457200">
              <a:buFont typeface="Wingdings" charset="2"/>
              <a:buChar char="Ø"/>
            </a:pPr>
            <a:r>
              <a:rPr lang="en-US" sz="2800" dirty="0">
                <a:latin typeface="Arial" panose="020B0604020202020204" pitchFamily="34" charset="0"/>
                <a:cs typeface="Arial" panose="020B0604020202020204" pitchFamily="34" charset="0"/>
              </a:rPr>
              <a:t>HTTP header: header section of requests and responses, parameters of the HTTP transaction</a:t>
            </a:r>
            <a:endParaRPr lang="en-US" sz="2800" dirty="0">
              <a:solidFill>
                <a:srgbClr val="333333"/>
              </a:solidFill>
              <a:latin typeface="Arial" panose="020B0604020202020204" pitchFamily="34" charset="0"/>
              <a:ea typeface="Arial"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13</a:t>
            </a:fld>
            <a:endParaRPr lang="en-US"/>
          </a:p>
        </p:txBody>
      </p:sp>
    </p:spTree>
    <p:extLst>
      <p:ext uri="{BB962C8B-B14F-4D97-AF65-F5344CB8AC3E}">
        <p14:creationId xmlns:p14="http://schemas.microsoft.com/office/powerpoint/2010/main" val="203379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7EC3-C96E-BF42-9527-4A1525F865A8}"/>
              </a:ext>
            </a:extLst>
          </p:cNvPr>
          <p:cNvSpPr>
            <a:spLocks noGrp="1"/>
          </p:cNvSpPr>
          <p:nvPr>
            <p:ph type="title"/>
          </p:nvPr>
        </p:nvSpPr>
        <p:spPr/>
        <p:txBody>
          <a:bodyPr/>
          <a:lstStyle/>
          <a:p>
            <a:r>
              <a:rPr lang="en-US" dirty="0">
                <a:latin typeface="Arial" charset="0"/>
                <a:ea typeface="Arial" charset="0"/>
                <a:cs typeface="Arial" charset="0"/>
              </a:rPr>
              <a:t>HTTP: Request</a:t>
            </a:r>
            <a:endParaRPr lang="en-US" dirty="0"/>
          </a:p>
        </p:txBody>
      </p:sp>
      <p:pic>
        <p:nvPicPr>
          <p:cNvPr id="6" name="Picture 5" descr="http request packet">
            <a:extLst>
              <a:ext uri="{FF2B5EF4-FFF2-40B4-BE49-F238E27FC236}">
                <a16:creationId xmlns:a16="http://schemas.microsoft.com/office/drawing/2014/main" id="{CFB50E58-DEA6-BE4D-89EE-B1063B5A77DD}"/>
              </a:ext>
            </a:extLst>
          </p:cNvPr>
          <p:cNvPicPr>
            <a:picLocks noChangeAspect="1"/>
          </p:cNvPicPr>
          <p:nvPr/>
        </p:nvPicPr>
        <p:blipFill>
          <a:blip r:embed="rId2"/>
          <a:stretch>
            <a:fillRect/>
          </a:stretch>
        </p:blipFill>
        <p:spPr>
          <a:xfrm>
            <a:off x="1184031" y="1254809"/>
            <a:ext cx="8921262" cy="5371172"/>
          </a:xfrm>
          <a:prstGeom prst="rect">
            <a:avLst/>
          </a:prstGeom>
        </p:spPr>
      </p:pic>
      <p:sp>
        <p:nvSpPr>
          <p:cNvPr id="3" name="Slide Number Placeholder 2"/>
          <p:cNvSpPr>
            <a:spLocks noGrp="1"/>
          </p:cNvSpPr>
          <p:nvPr>
            <p:ph type="sldNum" sz="quarter" idx="12"/>
          </p:nvPr>
        </p:nvSpPr>
        <p:spPr/>
        <p:txBody>
          <a:bodyPr/>
          <a:lstStyle/>
          <a:p>
            <a:fld id="{3E5BF5F9-4D9A-9543-85E8-59158CD2B6EB}" type="slidenum">
              <a:rPr lang="en-US" smtClean="0"/>
              <a:t>14</a:t>
            </a:fld>
            <a:endParaRPr lang="en-US"/>
          </a:p>
        </p:txBody>
      </p:sp>
    </p:spTree>
    <p:extLst>
      <p:ext uri="{BB962C8B-B14F-4D97-AF65-F5344CB8AC3E}">
        <p14:creationId xmlns:p14="http://schemas.microsoft.com/office/powerpoint/2010/main" val="603922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09B8-4B29-5A42-96EF-4AEE289A2D24}"/>
              </a:ext>
            </a:extLst>
          </p:cNvPr>
          <p:cNvSpPr>
            <a:spLocks noGrp="1"/>
          </p:cNvSpPr>
          <p:nvPr>
            <p:ph type="title"/>
          </p:nvPr>
        </p:nvSpPr>
        <p:spPr/>
        <p:txBody>
          <a:bodyPr/>
          <a:lstStyle/>
          <a:p>
            <a:r>
              <a:rPr lang="en-US" dirty="0">
                <a:latin typeface="Arial" charset="0"/>
                <a:ea typeface="Arial" charset="0"/>
                <a:cs typeface="Arial" charset="0"/>
              </a:rPr>
              <a:t>HTTP: Response</a:t>
            </a:r>
            <a:endParaRPr lang="en-US" dirty="0"/>
          </a:p>
        </p:txBody>
      </p:sp>
      <p:pic>
        <p:nvPicPr>
          <p:cNvPr id="7" name="Picture 6" descr="http response packet">
            <a:extLst>
              <a:ext uri="{FF2B5EF4-FFF2-40B4-BE49-F238E27FC236}">
                <a16:creationId xmlns:a16="http://schemas.microsoft.com/office/drawing/2014/main" id="{35F75B26-BB01-9642-AE5A-A83A0BD52B3C}"/>
              </a:ext>
            </a:extLst>
          </p:cNvPr>
          <p:cNvPicPr>
            <a:picLocks noChangeAspect="1"/>
          </p:cNvPicPr>
          <p:nvPr/>
        </p:nvPicPr>
        <p:blipFill>
          <a:blip r:embed="rId2"/>
          <a:stretch>
            <a:fillRect/>
          </a:stretch>
        </p:blipFill>
        <p:spPr>
          <a:xfrm>
            <a:off x="917733" y="1394839"/>
            <a:ext cx="9278327" cy="5326636"/>
          </a:xfrm>
          <a:prstGeom prst="rect">
            <a:avLst/>
          </a:prstGeom>
        </p:spPr>
      </p:pic>
      <p:sp>
        <p:nvSpPr>
          <p:cNvPr id="3" name="Slide Number Placeholder 2"/>
          <p:cNvSpPr>
            <a:spLocks noGrp="1"/>
          </p:cNvSpPr>
          <p:nvPr>
            <p:ph type="sldNum" sz="quarter" idx="12"/>
          </p:nvPr>
        </p:nvSpPr>
        <p:spPr/>
        <p:txBody>
          <a:bodyPr/>
          <a:lstStyle/>
          <a:p>
            <a:fld id="{3E5BF5F9-4D9A-9543-85E8-59158CD2B6EB}" type="slidenum">
              <a:rPr lang="en-US" smtClean="0"/>
              <a:t>15</a:t>
            </a:fld>
            <a:endParaRPr lang="en-US"/>
          </a:p>
        </p:txBody>
      </p:sp>
    </p:spTree>
    <p:extLst>
      <p:ext uri="{BB962C8B-B14F-4D97-AF65-F5344CB8AC3E}">
        <p14:creationId xmlns:p14="http://schemas.microsoft.com/office/powerpoint/2010/main" val="437230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BD1F-149B-9C4E-B5DE-AD4FEF75DC4A}"/>
              </a:ext>
            </a:extLst>
          </p:cNvPr>
          <p:cNvSpPr>
            <a:spLocks noGrp="1"/>
          </p:cNvSpPr>
          <p:nvPr>
            <p:ph type="title"/>
          </p:nvPr>
        </p:nvSpPr>
        <p:spPr/>
        <p:txBody>
          <a:bodyPr/>
          <a:lstStyle/>
          <a:p>
            <a:r>
              <a:rPr lang="en-US" dirty="0"/>
              <a:t>Uniform Resource Locators (URLs)</a:t>
            </a:r>
          </a:p>
        </p:txBody>
      </p:sp>
      <p:pic>
        <p:nvPicPr>
          <p:cNvPr id="5" name="Picture 4" descr="different url parts">
            <a:extLst>
              <a:ext uri="{FF2B5EF4-FFF2-40B4-BE49-F238E27FC236}">
                <a16:creationId xmlns:a16="http://schemas.microsoft.com/office/drawing/2014/main" id="{B4874609-F28C-3845-92D1-20F3EDD9212F}"/>
              </a:ext>
            </a:extLst>
          </p:cNvPr>
          <p:cNvPicPr>
            <a:picLocks noChangeAspect="1"/>
          </p:cNvPicPr>
          <p:nvPr/>
        </p:nvPicPr>
        <p:blipFill>
          <a:blip r:embed="rId2"/>
          <a:stretch>
            <a:fillRect/>
          </a:stretch>
        </p:blipFill>
        <p:spPr>
          <a:xfrm>
            <a:off x="280865" y="1811215"/>
            <a:ext cx="11747500" cy="3962400"/>
          </a:xfrm>
          <a:prstGeom prst="rect">
            <a:avLst/>
          </a:prstGeom>
        </p:spPr>
      </p:pic>
      <p:sp>
        <p:nvSpPr>
          <p:cNvPr id="3" name="Slide Number Placeholder 2"/>
          <p:cNvSpPr>
            <a:spLocks noGrp="1"/>
          </p:cNvSpPr>
          <p:nvPr>
            <p:ph type="sldNum" sz="quarter" idx="12"/>
          </p:nvPr>
        </p:nvSpPr>
        <p:spPr/>
        <p:txBody>
          <a:bodyPr/>
          <a:lstStyle/>
          <a:p>
            <a:fld id="{3E5BF5F9-4D9A-9543-85E8-59158CD2B6EB}" type="slidenum">
              <a:rPr lang="en-US" smtClean="0"/>
              <a:t>16</a:t>
            </a:fld>
            <a:endParaRPr lang="en-US"/>
          </a:p>
        </p:txBody>
      </p:sp>
    </p:spTree>
    <p:extLst>
      <p:ext uri="{BB962C8B-B14F-4D97-AF65-F5344CB8AC3E}">
        <p14:creationId xmlns:p14="http://schemas.microsoft.com/office/powerpoint/2010/main" val="615977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4181-2457-774B-A7A2-4398A09A4F09}"/>
              </a:ext>
            </a:extLst>
          </p:cNvPr>
          <p:cNvSpPr>
            <a:spLocks noGrp="1"/>
          </p:cNvSpPr>
          <p:nvPr>
            <p:ph type="title"/>
          </p:nvPr>
        </p:nvSpPr>
        <p:spPr>
          <a:xfrm>
            <a:off x="588426" y="205913"/>
            <a:ext cx="10938948" cy="1325563"/>
          </a:xfrm>
        </p:spPr>
        <p:txBody>
          <a:bodyPr>
            <a:normAutofit/>
          </a:bodyPr>
          <a:lstStyle/>
          <a:p>
            <a:r>
              <a:rPr lang="en-US" dirty="0"/>
              <a:t>How to keep state in Web applications?</a:t>
            </a:r>
          </a:p>
        </p:txBody>
      </p:sp>
      <p:sp>
        <p:nvSpPr>
          <p:cNvPr id="8" name="Rectangle 7">
            <a:extLst>
              <a:ext uri="{FF2B5EF4-FFF2-40B4-BE49-F238E27FC236}">
                <a16:creationId xmlns:a16="http://schemas.microsoft.com/office/drawing/2014/main" id="{85E249FF-2EE6-0C4D-885F-4544B344840C}"/>
              </a:ext>
            </a:extLst>
          </p:cNvPr>
          <p:cNvSpPr/>
          <p:nvPr/>
        </p:nvSpPr>
        <p:spPr>
          <a:xfrm>
            <a:off x="512885" y="1359781"/>
            <a:ext cx="5284908" cy="523220"/>
          </a:xfrm>
          <a:prstGeom prst="rect">
            <a:avLst/>
          </a:prstGeom>
        </p:spPr>
        <p:txBody>
          <a:bodyPr wrap="none">
            <a:spAutoFit/>
          </a:bodyPr>
          <a:lstStyle/>
          <a:p>
            <a:r>
              <a:rPr lang="en-US" sz="2800" dirty="0">
                <a:latin typeface="Arial" panose="020B0604020202020204" pitchFamily="34" charset="0"/>
                <a:cs typeface="Arial" panose="020B0604020202020204" pitchFamily="34" charset="0"/>
              </a:rPr>
              <a:t>HTTP: Session in URL Example</a:t>
            </a:r>
          </a:p>
        </p:txBody>
      </p:sp>
      <p:pic>
        <p:nvPicPr>
          <p:cNvPr id="6" name="Picture 5" descr="example: URL while buying an item">
            <a:extLst>
              <a:ext uri="{FF2B5EF4-FFF2-40B4-BE49-F238E27FC236}">
                <a16:creationId xmlns:a16="http://schemas.microsoft.com/office/drawing/2014/main" id="{34539014-B19C-3C45-8BFC-082D91762385}"/>
              </a:ext>
            </a:extLst>
          </p:cNvPr>
          <p:cNvPicPr>
            <a:picLocks noChangeAspect="1"/>
          </p:cNvPicPr>
          <p:nvPr/>
        </p:nvPicPr>
        <p:blipFill>
          <a:blip r:embed="rId2"/>
          <a:stretch>
            <a:fillRect/>
          </a:stretch>
        </p:blipFill>
        <p:spPr>
          <a:xfrm>
            <a:off x="512885" y="1817528"/>
            <a:ext cx="7651401" cy="4903947"/>
          </a:xfrm>
          <a:prstGeom prst="rect">
            <a:avLst/>
          </a:prstGeom>
        </p:spPr>
      </p:pic>
      <p:sp>
        <p:nvSpPr>
          <p:cNvPr id="7" name="Rectangle 6">
            <a:extLst>
              <a:ext uri="{FF2B5EF4-FFF2-40B4-BE49-F238E27FC236}">
                <a16:creationId xmlns:a16="http://schemas.microsoft.com/office/drawing/2014/main" id="{9906600A-740E-BB4E-98B4-83CD07741E6C}"/>
              </a:ext>
            </a:extLst>
          </p:cNvPr>
          <p:cNvSpPr/>
          <p:nvPr/>
        </p:nvSpPr>
        <p:spPr>
          <a:xfrm>
            <a:off x="8767248" y="2961111"/>
            <a:ext cx="3009900" cy="1015663"/>
          </a:xfrm>
          <a:prstGeom prst="rect">
            <a:avLst/>
          </a:prstGeom>
        </p:spPr>
        <p:txBody>
          <a:bodyPr wrap="square">
            <a:spAutoFit/>
          </a:bodyPr>
          <a:lstStyle/>
          <a:p>
            <a:r>
              <a:rPr lang="en-US" sz="2000" dirty="0">
                <a:solidFill>
                  <a:srgbClr val="0D0EFF"/>
                </a:solidFill>
                <a:latin typeface="Arial" panose="020B0604020202020204" pitchFamily="34" charset="0"/>
                <a:cs typeface="Arial" panose="020B0604020202020204" pitchFamily="34" charset="0"/>
              </a:rPr>
              <a:t>Since HTTP is stateless -- session information is saved in the URL!</a:t>
            </a:r>
          </a:p>
        </p:txBody>
      </p:sp>
      <p:sp>
        <p:nvSpPr>
          <p:cNvPr id="3" name="Slide Number Placeholder 2"/>
          <p:cNvSpPr>
            <a:spLocks noGrp="1"/>
          </p:cNvSpPr>
          <p:nvPr>
            <p:ph type="sldNum" sz="quarter" idx="12"/>
          </p:nvPr>
        </p:nvSpPr>
        <p:spPr/>
        <p:txBody>
          <a:bodyPr/>
          <a:lstStyle/>
          <a:p>
            <a:fld id="{3E5BF5F9-4D9A-9543-85E8-59158CD2B6EB}" type="slidenum">
              <a:rPr lang="en-US" smtClean="0"/>
              <a:t>17</a:t>
            </a:fld>
            <a:endParaRPr lang="en-US"/>
          </a:p>
        </p:txBody>
      </p:sp>
    </p:spTree>
    <p:extLst>
      <p:ext uri="{BB962C8B-B14F-4D97-AF65-F5344CB8AC3E}">
        <p14:creationId xmlns:p14="http://schemas.microsoft.com/office/powerpoint/2010/main" val="58802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31" y="176636"/>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HTTP: Session in cookies</a:t>
            </a:r>
            <a:endParaRPr lang="en-US" b="1" dirty="0">
              <a:solidFill>
                <a:srgbClr val="FF0000"/>
              </a:solidFill>
              <a:latin typeface="Arial" panose="020B0604020202020204" pitchFamily="34" charset="0"/>
              <a:ea typeface="Arial" charset="0"/>
              <a:cs typeface="Arial" panose="020B0604020202020204" pitchFamily="34" charset="0"/>
            </a:endParaRPr>
          </a:p>
        </p:txBody>
      </p:sp>
      <p:pic>
        <p:nvPicPr>
          <p:cNvPr id="25" name="Picture 24" descr="sebsite"/>
          <p:cNvPicPr>
            <a:picLocks noChangeAspect="1"/>
          </p:cNvPicPr>
          <p:nvPr/>
        </p:nvPicPr>
        <p:blipFill>
          <a:blip r:embed="rId3"/>
          <a:stretch>
            <a:fillRect/>
          </a:stretch>
        </p:blipFill>
        <p:spPr>
          <a:xfrm>
            <a:off x="1404212" y="2603789"/>
            <a:ext cx="2723874" cy="1513853"/>
          </a:xfrm>
          <a:prstGeom prst="rect">
            <a:avLst/>
          </a:prstGeom>
        </p:spPr>
      </p:pic>
      <p:pic>
        <p:nvPicPr>
          <p:cNvPr id="8" name="Content Placeholder 7" descr="server"/>
          <p:cNvPicPr>
            <a:picLocks noGrp="1" noChangeAspect="1"/>
          </p:cNvPicPr>
          <p:nvPr>
            <p:ph idx="1"/>
          </p:nvPr>
        </p:nvPicPr>
        <p:blipFill>
          <a:blip r:embed="rId4"/>
          <a:srcRect l="-67944" r="-67944"/>
          <a:stretch>
            <a:fillRect/>
          </a:stretch>
        </p:blipFill>
        <p:spPr>
          <a:xfrm>
            <a:off x="7569959" y="2456306"/>
            <a:ext cx="3954653" cy="2174907"/>
          </a:xfrm>
        </p:spPr>
      </p:pic>
      <p:sp>
        <p:nvSpPr>
          <p:cNvPr id="10" name="TextBox 9"/>
          <p:cNvSpPr txBox="1"/>
          <p:nvPr/>
        </p:nvSpPr>
        <p:spPr>
          <a:xfrm>
            <a:off x="2039027" y="2164842"/>
            <a:ext cx="1454244" cy="369332"/>
          </a:xfrm>
          <a:prstGeom prst="rect">
            <a:avLst/>
          </a:prstGeom>
          <a:noFill/>
        </p:spPr>
        <p:txBody>
          <a:bodyPr wrap="none" rtlCol="0">
            <a:spAutoFit/>
          </a:bodyPr>
          <a:lstStyle/>
          <a:p>
            <a:r>
              <a:rPr lang="en-US" dirty="0"/>
              <a:t>Web browser</a:t>
            </a:r>
          </a:p>
        </p:txBody>
      </p:sp>
      <p:sp>
        <p:nvSpPr>
          <p:cNvPr id="11" name="TextBox 10"/>
          <p:cNvSpPr txBox="1"/>
          <p:nvPr/>
        </p:nvSpPr>
        <p:spPr>
          <a:xfrm>
            <a:off x="8798702" y="2086974"/>
            <a:ext cx="1263537" cy="369332"/>
          </a:xfrm>
          <a:prstGeom prst="rect">
            <a:avLst/>
          </a:prstGeom>
          <a:noFill/>
        </p:spPr>
        <p:txBody>
          <a:bodyPr wrap="none" rtlCol="0">
            <a:spAutoFit/>
          </a:bodyPr>
          <a:lstStyle/>
          <a:p>
            <a:r>
              <a:rPr lang="en-US" dirty="0"/>
              <a:t>Web server</a:t>
            </a:r>
          </a:p>
        </p:txBody>
      </p:sp>
      <p:cxnSp>
        <p:nvCxnSpPr>
          <p:cNvPr id="27" name="Straight Arrow Connector 26" descr="arrow"/>
          <p:cNvCxnSpPr/>
          <p:nvPr/>
        </p:nvCxnSpPr>
        <p:spPr>
          <a:xfrm>
            <a:off x="4592479" y="3147924"/>
            <a:ext cx="3396896" cy="8115"/>
          </a:xfrm>
          <a:prstGeom prst="straightConnector1">
            <a:avLst/>
          </a:prstGeom>
          <a:ln>
            <a:solidFill>
              <a:srgbClr val="3366FF"/>
            </a:solidFill>
            <a:tailEnd type="arrow"/>
          </a:ln>
          <a:effectLst/>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456650" y="2778591"/>
            <a:ext cx="1313180" cy="338554"/>
          </a:xfrm>
          <a:prstGeom prst="rect">
            <a:avLst/>
          </a:prstGeom>
          <a:noFill/>
        </p:spPr>
        <p:txBody>
          <a:bodyPr wrap="none" rtlCol="0">
            <a:spAutoFit/>
          </a:bodyPr>
          <a:lstStyle/>
          <a:p>
            <a:r>
              <a:rPr lang="en-US" sz="1600" b="1" dirty="0">
                <a:solidFill>
                  <a:srgbClr val="3366FF"/>
                </a:solidFill>
              </a:rPr>
              <a:t>HTTP</a:t>
            </a:r>
            <a:r>
              <a:rPr lang="en-US" sz="1600" b="1" dirty="0">
                <a:solidFill>
                  <a:srgbClr val="FF0000"/>
                </a:solidFill>
              </a:rPr>
              <a:t> </a:t>
            </a:r>
            <a:r>
              <a:rPr lang="en-US" sz="1600" b="1" dirty="0">
                <a:solidFill>
                  <a:srgbClr val="3366FF"/>
                </a:solidFill>
              </a:rPr>
              <a:t>request</a:t>
            </a:r>
          </a:p>
        </p:txBody>
      </p:sp>
      <p:sp>
        <p:nvSpPr>
          <p:cNvPr id="32" name="TextBox 31"/>
          <p:cNvSpPr txBox="1"/>
          <p:nvPr/>
        </p:nvSpPr>
        <p:spPr>
          <a:xfrm>
            <a:off x="5000895" y="1636073"/>
            <a:ext cx="2571986" cy="1077218"/>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600" dirty="0">
                <a:solidFill>
                  <a:srgbClr val="3366FF"/>
                </a:solidFill>
                <a:latin typeface="Arial" charset="0"/>
                <a:ea typeface="Arial" charset="0"/>
                <a:cs typeface="Arial" charset="0"/>
              </a:rPr>
              <a:t>URL path: </a:t>
            </a:r>
            <a:r>
              <a:rPr lang="en-US" sz="1600" dirty="0" err="1">
                <a:solidFill>
                  <a:schemeClr val="tx1"/>
                </a:solidFill>
                <a:latin typeface="Arial" charset="0"/>
                <a:ea typeface="Arial" charset="0"/>
                <a:cs typeface="Arial" charset="0"/>
              </a:rPr>
              <a:t>bbc.co.uk</a:t>
            </a:r>
            <a:r>
              <a:rPr lang="en-US" sz="1600" dirty="0">
                <a:solidFill>
                  <a:schemeClr val="tx1"/>
                </a:solidFill>
                <a:latin typeface="Arial" charset="0"/>
                <a:ea typeface="Arial" charset="0"/>
                <a:cs typeface="Arial" charset="0"/>
              </a:rPr>
              <a:t>/news</a:t>
            </a:r>
          </a:p>
          <a:p>
            <a:r>
              <a:rPr lang="en-US" sz="1600" dirty="0">
                <a:solidFill>
                  <a:srgbClr val="3366FF"/>
                </a:solidFill>
                <a:latin typeface="Arial" charset="0"/>
                <a:ea typeface="Arial" charset="0"/>
                <a:cs typeface="Arial" charset="0"/>
              </a:rPr>
              <a:t>Parameters</a:t>
            </a:r>
            <a:endParaRPr lang="en-US" sz="1600" dirty="0">
              <a:solidFill>
                <a:srgbClr val="000000"/>
              </a:solidFill>
              <a:latin typeface="Arial" charset="0"/>
              <a:ea typeface="Arial" charset="0"/>
              <a:cs typeface="Arial" charset="0"/>
            </a:endParaRPr>
          </a:p>
          <a:p>
            <a:r>
              <a:rPr lang="en-US" sz="1600" dirty="0">
                <a:solidFill>
                  <a:srgbClr val="3366FF"/>
                </a:solidFill>
                <a:latin typeface="Arial" charset="0"/>
                <a:ea typeface="Arial" charset="0"/>
                <a:cs typeface="Arial" charset="0"/>
              </a:rPr>
              <a:t>Method: </a:t>
            </a:r>
            <a:r>
              <a:rPr lang="en-US" sz="1600" dirty="0">
                <a:solidFill>
                  <a:schemeClr val="tx1">
                    <a:lumMod val="95000"/>
                    <a:lumOff val="5000"/>
                  </a:schemeClr>
                </a:solidFill>
                <a:latin typeface="Arial" charset="0"/>
                <a:ea typeface="Arial" charset="0"/>
                <a:cs typeface="Arial" charset="0"/>
              </a:rPr>
              <a:t>GET</a:t>
            </a:r>
          </a:p>
          <a:p>
            <a:r>
              <a:rPr lang="en-US" sz="1600" dirty="0">
                <a:solidFill>
                  <a:srgbClr val="3366FF"/>
                </a:solidFill>
                <a:latin typeface="Arial" charset="0"/>
                <a:ea typeface="Arial" charset="0"/>
                <a:cs typeface="Arial" charset="0"/>
              </a:rPr>
              <a:t>…</a:t>
            </a:r>
          </a:p>
        </p:txBody>
      </p:sp>
      <p:cxnSp>
        <p:nvCxnSpPr>
          <p:cNvPr id="36" name="Straight Arrow Connector 35" descr="arrow"/>
          <p:cNvCxnSpPr/>
          <p:nvPr/>
        </p:nvCxnSpPr>
        <p:spPr>
          <a:xfrm flipH="1">
            <a:off x="4592481" y="3630962"/>
            <a:ext cx="3396895" cy="0"/>
          </a:xfrm>
          <a:prstGeom prst="straightConnector1">
            <a:avLst/>
          </a:prstGeom>
          <a:ln>
            <a:solidFill>
              <a:srgbClr val="3366FF"/>
            </a:solidFill>
            <a:tailEnd type="arrow"/>
          </a:ln>
          <a:effectLst/>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5456650" y="3630962"/>
            <a:ext cx="1446630" cy="338554"/>
          </a:xfrm>
          <a:prstGeom prst="rect">
            <a:avLst/>
          </a:prstGeom>
          <a:noFill/>
        </p:spPr>
        <p:txBody>
          <a:bodyPr wrap="none" rtlCol="0">
            <a:spAutoFit/>
          </a:bodyPr>
          <a:lstStyle/>
          <a:p>
            <a:r>
              <a:rPr lang="en-US" sz="1600" b="1" dirty="0">
                <a:solidFill>
                  <a:srgbClr val="3366FF"/>
                </a:solidFill>
              </a:rPr>
              <a:t>HTTP response</a:t>
            </a:r>
          </a:p>
        </p:txBody>
      </p:sp>
      <p:sp>
        <p:nvSpPr>
          <p:cNvPr id="44" name="TextBox 43"/>
          <p:cNvSpPr txBox="1"/>
          <p:nvPr/>
        </p:nvSpPr>
        <p:spPr>
          <a:xfrm>
            <a:off x="4558213" y="4206956"/>
            <a:ext cx="4065537" cy="1323439"/>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600" dirty="0">
                <a:solidFill>
                  <a:srgbClr val="3366FF"/>
                </a:solidFill>
                <a:latin typeface="Arial" charset="0"/>
                <a:ea typeface="Arial" charset="0"/>
                <a:cs typeface="Arial" charset="0"/>
              </a:rPr>
              <a:t>Status: </a:t>
            </a:r>
            <a:r>
              <a:rPr lang="en-US" sz="1600" dirty="0">
                <a:solidFill>
                  <a:srgbClr val="000000"/>
                </a:solidFill>
                <a:latin typeface="Arial" charset="0"/>
                <a:ea typeface="Arial" charset="0"/>
                <a:cs typeface="Arial" charset="0"/>
              </a:rPr>
              <a:t>200 OK</a:t>
            </a:r>
          </a:p>
          <a:p>
            <a:r>
              <a:rPr lang="en-US" sz="1600" dirty="0">
                <a:solidFill>
                  <a:srgbClr val="3366FF"/>
                </a:solidFill>
                <a:latin typeface="Arial" charset="0"/>
                <a:ea typeface="Arial" charset="0"/>
                <a:cs typeface="Arial" charset="0"/>
              </a:rPr>
              <a:t>Content: </a:t>
            </a:r>
            <a:r>
              <a:rPr lang="en-US" sz="1600" dirty="0">
                <a:solidFill>
                  <a:srgbClr val="000000"/>
                </a:solidFill>
                <a:latin typeface="Arial" charset="0"/>
                <a:ea typeface="Arial" charset="0"/>
                <a:cs typeface="Arial" charset="0"/>
              </a:rPr>
              <a:t>HTML page</a:t>
            </a:r>
          </a:p>
          <a:p>
            <a:r>
              <a:rPr lang="en-US" sz="1600" dirty="0">
                <a:solidFill>
                  <a:srgbClr val="3366FF"/>
                </a:solidFill>
                <a:latin typeface="Arial" charset="0"/>
                <a:ea typeface="Arial" charset="0"/>
                <a:cs typeface="Arial" charset="0"/>
              </a:rPr>
              <a:t>Set-cookies: </a:t>
            </a:r>
            <a:r>
              <a:rPr lang="en-US" sz="1600" dirty="0">
                <a:latin typeface="Arial" charset="0"/>
                <a:ea typeface="Arial" charset="0"/>
                <a:cs typeface="Arial" charset="0"/>
              </a:rPr>
              <a:t>session-id=</a:t>
            </a:r>
            <a:r>
              <a:rPr lang="en-US" sz="1600" b="1" dirty="0">
                <a:latin typeface="Arial" charset="0"/>
                <a:ea typeface="Arial" charset="0"/>
                <a:cs typeface="Arial" charset="0"/>
              </a:rPr>
              <a:t>2082787201l</a:t>
            </a:r>
            <a:r>
              <a:rPr lang="en-US" sz="1600" dirty="0">
                <a:latin typeface="Arial" charset="0"/>
                <a:ea typeface="Arial" charset="0"/>
                <a:cs typeface="Arial" charset="0"/>
              </a:rPr>
              <a:t> &amp; …</a:t>
            </a:r>
            <a:endParaRPr lang="en-US" sz="1600" dirty="0">
              <a:solidFill>
                <a:srgbClr val="000000"/>
              </a:solidFill>
              <a:latin typeface="Arial" charset="0"/>
              <a:ea typeface="Arial" charset="0"/>
              <a:cs typeface="Arial" charset="0"/>
            </a:endParaRPr>
          </a:p>
          <a:p>
            <a:endParaRPr lang="en-US" sz="1600" dirty="0">
              <a:solidFill>
                <a:srgbClr val="000000"/>
              </a:solidFill>
              <a:latin typeface="Arial" charset="0"/>
              <a:ea typeface="Arial" charset="0"/>
              <a:cs typeface="Arial" charset="0"/>
            </a:endParaRPr>
          </a:p>
          <a:p>
            <a:r>
              <a:rPr lang="en-US" sz="1600" dirty="0">
                <a:solidFill>
                  <a:srgbClr val="3366FF"/>
                </a:solidFill>
                <a:latin typeface="Arial" charset="0"/>
                <a:ea typeface="Arial" charset="0"/>
                <a:cs typeface="Arial" charset="0"/>
              </a:rPr>
              <a:t>…</a:t>
            </a:r>
          </a:p>
        </p:txBody>
      </p:sp>
      <p:sp>
        <p:nvSpPr>
          <p:cNvPr id="26" name="TextBox 25"/>
          <p:cNvSpPr txBox="1"/>
          <p:nvPr/>
        </p:nvSpPr>
        <p:spPr>
          <a:xfrm>
            <a:off x="1657351" y="4631213"/>
            <a:ext cx="2470735" cy="984022"/>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600" dirty="0" err="1">
                <a:latin typeface="Arial" charset="0"/>
                <a:ea typeface="Arial" charset="0"/>
                <a:cs typeface="Arial" charset="0"/>
              </a:rPr>
              <a:t>bbc.co.uk</a:t>
            </a:r>
            <a:r>
              <a:rPr lang="en-US" sz="1600" dirty="0">
                <a:latin typeface="Arial" charset="0"/>
                <a:ea typeface="Arial" charset="0"/>
                <a:cs typeface="Arial" charset="0"/>
              </a:rPr>
              <a:t>/news: </a:t>
            </a:r>
          </a:p>
          <a:p>
            <a:pPr algn="l"/>
            <a:r>
              <a:rPr lang="en-US" sz="1600" dirty="0">
                <a:latin typeface="Arial" charset="0"/>
                <a:ea typeface="Arial" charset="0"/>
                <a:cs typeface="Arial" charset="0"/>
              </a:rPr>
              <a:t>session-id=</a:t>
            </a:r>
            <a:r>
              <a:rPr lang="en-US" sz="1600" b="1" dirty="0">
                <a:latin typeface="Arial" charset="0"/>
                <a:ea typeface="Arial" charset="0"/>
                <a:cs typeface="Arial" charset="0"/>
              </a:rPr>
              <a:t>2082787201l </a:t>
            </a:r>
          </a:p>
        </p:txBody>
      </p:sp>
      <p:sp>
        <p:nvSpPr>
          <p:cNvPr id="24" name="TextBox 23"/>
          <p:cNvSpPr txBox="1"/>
          <p:nvPr/>
        </p:nvSpPr>
        <p:spPr>
          <a:xfrm>
            <a:off x="1981200" y="4261881"/>
            <a:ext cx="1764836" cy="369332"/>
          </a:xfrm>
          <a:prstGeom prst="rect">
            <a:avLst/>
          </a:prstGeom>
          <a:noFill/>
        </p:spPr>
        <p:txBody>
          <a:bodyPr wrap="square" rtlCol="0">
            <a:spAutoFit/>
          </a:bodyPr>
          <a:lstStyle/>
          <a:p>
            <a:r>
              <a:rPr lang="en-US" dirty="0"/>
              <a:t>Cookie Database</a:t>
            </a:r>
          </a:p>
        </p:txBody>
      </p:sp>
      <p:sp>
        <p:nvSpPr>
          <p:cNvPr id="3" name="Slide Number Placeholder 2"/>
          <p:cNvSpPr>
            <a:spLocks noGrp="1"/>
          </p:cNvSpPr>
          <p:nvPr>
            <p:ph type="sldNum" sz="quarter" idx="12"/>
          </p:nvPr>
        </p:nvSpPr>
        <p:spPr/>
        <p:txBody>
          <a:bodyPr/>
          <a:lstStyle/>
          <a:p>
            <a:fld id="{3E5BF5F9-4D9A-9543-85E8-59158CD2B6EB}" type="slidenum">
              <a:rPr lang="en-US" smtClean="0"/>
              <a:t>18</a:t>
            </a:fld>
            <a:endParaRPr lang="en-US"/>
          </a:p>
        </p:txBody>
      </p:sp>
    </p:spTree>
    <p:extLst>
      <p:ext uri="{BB962C8B-B14F-4D97-AF65-F5344CB8AC3E}">
        <p14:creationId xmlns:p14="http://schemas.microsoft.com/office/powerpoint/2010/main" val="210029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593" y="191637"/>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HTTP: Session in cookies</a:t>
            </a:r>
            <a:endParaRPr lang="en-US" b="1" dirty="0">
              <a:solidFill>
                <a:srgbClr val="FF0000"/>
              </a:solidFill>
              <a:latin typeface="Arial" charset="0"/>
              <a:ea typeface="Arial" charset="0"/>
              <a:cs typeface="Arial" charset="0"/>
            </a:endParaRPr>
          </a:p>
        </p:txBody>
      </p:sp>
      <p:pic>
        <p:nvPicPr>
          <p:cNvPr id="25" name="Picture 24" descr="site visit"/>
          <p:cNvPicPr>
            <a:picLocks noChangeAspect="1"/>
          </p:cNvPicPr>
          <p:nvPr/>
        </p:nvPicPr>
        <p:blipFill>
          <a:blip r:embed="rId3"/>
          <a:stretch>
            <a:fillRect/>
          </a:stretch>
        </p:blipFill>
        <p:spPr>
          <a:xfrm>
            <a:off x="1761808" y="2655481"/>
            <a:ext cx="2723874" cy="1513853"/>
          </a:xfrm>
          <a:prstGeom prst="rect">
            <a:avLst/>
          </a:prstGeom>
        </p:spPr>
      </p:pic>
      <p:pic>
        <p:nvPicPr>
          <p:cNvPr id="8" name="Content Placeholder 7" descr="server"/>
          <p:cNvPicPr>
            <a:picLocks noGrp="1" noChangeAspect="1"/>
          </p:cNvPicPr>
          <p:nvPr>
            <p:ph idx="1"/>
          </p:nvPr>
        </p:nvPicPr>
        <p:blipFill>
          <a:blip r:embed="rId4"/>
          <a:srcRect l="-67944" r="-67944"/>
          <a:stretch>
            <a:fillRect/>
          </a:stretch>
        </p:blipFill>
        <p:spPr>
          <a:xfrm>
            <a:off x="7333407" y="2456307"/>
            <a:ext cx="3954653" cy="2174907"/>
          </a:xfrm>
        </p:spPr>
      </p:pic>
      <p:sp>
        <p:nvSpPr>
          <p:cNvPr id="10" name="TextBox 9"/>
          <p:cNvSpPr txBox="1"/>
          <p:nvPr/>
        </p:nvSpPr>
        <p:spPr>
          <a:xfrm>
            <a:off x="2506847" y="2086974"/>
            <a:ext cx="1454244" cy="369332"/>
          </a:xfrm>
          <a:prstGeom prst="rect">
            <a:avLst/>
          </a:prstGeom>
          <a:noFill/>
        </p:spPr>
        <p:txBody>
          <a:bodyPr wrap="none" rtlCol="0">
            <a:spAutoFit/>
          </a:bodyPr>
          <a:lstStyle/>
          <a:p>
            <a:r>
              <a:rPr lang="en-US" dirty="0"/>
              <a:t>Web browser</a:t>
            </a:r>
          </a:p>
        </p:txBody>
      </p:sp>
      <p:sp>
        <p:nvSpPr>
          <p:cNvPr id="11" name="TextBox 10"/>
          <p:cNvSpPr txBox="1"/>
          <p:nvPr/>
        </p:nvSpPr>
        <p:spPr>
          <a:xfrm>
            <a:off x="8678964" y="2134554"/>
            <a:ext cx="1263537" cy="369332"/>
          </a:xfrm>
          <a:prstGeom prst="rect">
            <a:avLst/>
          </a:prstGeom>
          <a:noFill/>
        </p:spPr>
        <p:txBody>
          <a:bodyPr wrap="none" rtlCol="0">
            <a:spAutoFit/>
          </a:bodyPr>
          <a:lstStyle/>
          <a:p>
            <a:r>
              <a:rPr lang="en-US" dirty="0"/>
              <a:t>Web server</a:t>
            </a:r>
          </a:p>
        </p:txBody>
      </p:sp>
      <p:cxnSp>
        <p:nvCxnSpPr>
          <p:cNvPr id="27" name="Straight Arrow Connector 26" descr="arrow"/>
          <p:cNvCxnSpPr/>
          <p:nvPr/>
        </p:nvCxnSpPr>
        <p:spPr>
          <a:xfrm>
            <a:off x="4592479" y="3147924"/>
            <a:ext cx="3396896" cy="8115"/>
          </a:xfrm>
          <a:prstGeom prst="straightConnector1">
            <a:avLst/>
          </a:prstGeom>
          <a:ln>
            <a:solidFill>
              <a:srgbClr val="3366FF"/>
            </a:solidFill>
            <a:tailEnd type="arrow"/>
          </a:ln>
          <a:effectLst/>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456650" y="2778591"/>
            <a:ext cx="1313180" cy="338554"/>
          </a:xfrm>
          <a:prstGeom prst="rect">
            <a:avLst/>
          </a:prstGeom>
          <a:noFill/>
        </p:spPr>
        <p:txBody>
          <a:bodyPr wrap="none" rtlCol="0">
            <a:spAutoFit/>
          </a:bodyPr>
          <a:lstStyle/>
          <a:p>
            <a:r>
              <a:rPr lang="en-US" sz="1600" b="1" dirty="0">
                <a:solidFill>
                  <a:srgbClr val="3366FF"/>
                </a:solidFill>
              </a:rPr>
              <a:t>HTTP</a:t>
            </a:r>
            <a:r>
              <a:rPr lang="en-US" sz="1600" b="1" dirty="0">
                <a:solidFill>
                  <a:srgbClr val="FF0000"/>
                </a:solidFill>
              </a:rPr>
              <a:t> </a:t>
            </a:r>
            <a:r>
              <a:rPr lang="en-US" sz="1600" b="1" dirty="0">
                <a:solidFill>
                  <a:srgbClr val="3366FF"/>
                </a:solidFill>
              </a:rPr>
              <a:t>request</a:t>
            </a:r>
          </a:p>
        </p:txBody>
      </p:sp>
      <p:sp>
        <p:nvSpPr>
          <p:cNvPr id="20" name="TextBox 19"/>
          <p:cNvSpPr txBox="1"/>
          <p:nvPr/>
        </p:nvSpPr>
        <p:spPr>
          <a:xfrm>
            <a:off x="4592479" y="1716375"/>
            <a:ext cx="3733714" cy="1077218"/>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600" dirty="0">
                <a:solidFill>
                  <a:srgbClr val="3366FF"/>
                </a:solidFill>
                <a:latin typeface="Arial" charset="0"/>
                <a:ea typeface="Arial" charset="0"/>
                <a:cs typeface="Arial" charset="0"/>
              </a:rPr>
              <a:t>URL path: </a:t>
            </a:r>
            <a:r>
              <a:rPr lang="en-US" sz="1600" dirty="0" err="1">
                <a:solidFill>
                  <a:srgbClr val="000000"/>
                </a:solidFill>
                <a:latin typeface="Arial" charset="0"/>
                <a:ea typeface="Arial" charset="0"/>
                <a:cs typeface="Arial" charset="0"/>
              </a:rPr>
              <a:t>bbc.co.uk</a:t>
            </a:r>
            <a:r>
              <a:rPr lang="en-US" sz="1600" dirty="0">
                <a:solidFill>
                  <a:srgbClr val="000000"/>
                </a:solidFill>
                <a:latin typeface="Arial" charset="0"/>
                <a:ea typeface="Arial" charset="0"/>
                <a:cs typeface="Arial" charset="0"/>
              </a:rPr>
              <a:t>/news...</a:t>
            </a:r>
          </a:p>
          <a:p>
            <a:r>
              <a:rPr lang="en-US" sz="1600" dirty="0">
                <a:solidFill>
                  <a:srgbClr val="3366FF"/>
                </a:solidFill>
                <a:latin typeface="Arial" charset="0"/>
                <a:ea typeface="Arial" charset="0"/>
                <a:cs typeface="Arial" charset="0"/>
              </a:rPr>
              <a:t>Method: </a:t>
            </a:r>
            <a:r>
              <a:rPr lang="en-US" sz="1600" dirty="0">
                <a:solidFill>
                  <a:schemeClr val="tx1"/>
                </a:solidFill>
                <a:latin typeface="Arial" charset="0"/>
                <a:ea typeface="Arial" charset="0"/>
                <a:cs typeface="Arial" charset="0"/>
              </a:rPr>
              <a:t>GET</a:t>
            </a:r>
            <a:r>
              <a:rPr lang="fi-FI" sz="1600" dirty="0">
                <a:solidFill>
                  <a:srgbClr val="000000"/>
                </a:solidFill>
                <a:latin typeface="Arial" charset="0"/>
                <a:ea typeface="Arial" charset="0"/>
                <a:cs typeface="Arial" charset="0"/>
              </a:rPr>
              <a:t>	</a:t>
            </a:r>
          </a:p>
          <a:p>
            <a:r>
              <a:rPr lang="en-US" sz="1600" dirty="0">
                <a:solidFill>
                  <a:srgbClr val="3366FF"/>
                </a:solidFill>
                <a:latin typeface="Arial" charset="0"/>
                <a:ea typeface="Arial" charset="0"/>
                <a:cs typeface="Arial" charset="0"/>
              </a:rPr>
              <a:t>Cookies: </a:t>
            </a:r>
            <a:r>
              <a:rPr lang="en-US" sz="1600" dirty="0">
                <a:latin typeface="Arial" charset="0"/>
                <a:ea typeface="Arial" charset="0"/>
                <a:cs typeface="Arial" charset="0"/>
              </a:rPr>
              <a:t>session-id=</a:t>
            </a:r>
            <a:r>
              <a:rPr lang="en-US" sz="1600" b="1" dirty="0">
                <a:latin typeface="Arial" charset="0"/>
                <a:ea typeface="Arial" charset="0"/>
                <a:cs typeface="Arial" charset="0"/>
              </a:rPr>
              <a:t>2082787201l</a:t>
            </a:r>
            <a:r>
              <a:rPr lang="en-US" sz="1600" dirty="0">
                <a:latin typeface="Arial" charset="0"/>
                <a:ea typeface="Arial" charset="0"/>
                <a:cs typeface="Arial" charset="0"/>
              </a:rPr>
              <a:t> &amp; …</a:t>
            </a:r>
            <a:endParaRPr lang="en-US" sz="1600" dirty="0">
              <a:solidFill>
                <a:srgbClr val="000000"/>
              </a:solidFill>
              <a:latin typeface="Arial" charset="0"/>
              <a:ea typeface="Arial" charset="0"/>
              <a:cs typeface="Arial" charset="0"/>
            </a:endParaRPr>
          </a:p>
          <a:p>
            <a:r>
              <a:rPr lang="en-US" sz="1600" dirty="0">
                <a:solidFill>
                  <a:srgbClr val="3366FF"/>
                </a:solidFill>
                <a:latin typeface="Arial" charset="0"/>
                <a:ea typeface="Arial" charset="0"/>
                <a:cs typeface="Arial" charset="0"/>
              </a:rPr>
              <a:t>…</a:t>
            </a:r>
          </a:p>
        </p:txBody>
      </p:sp>
      <p:sp>
        <p:nvSpPr>
          <p:cNvPr id="26" name="TextBox 25"/>
          <p:cNvSpPr txBox="1"/>
          <p:nvPr/>
        </p:nvSpPr>
        <p:spPr>
          <a:xfrm>
            <a:off x="1989331" y="4631213"/>
            <a:ext cx="2138755" cy="984022"/>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600" dirty="0" err="1">
                <a:latin typeface="Arial" charset="0"/>
                <a:ea typeface="Arial" charset="0"/>
                <a:cs typeface="Arial" charset="0"/>
              </a:rPr>
              <a:t>bbc.co.uk</a:t>
            </a:r>
            <a:r>
              <a:rPr lang="en-US" sz="1600" dirty="0">
                <a:latin typeface="Arial" charset="0"/>
                <a:ea typeface="Arial" charset="0"/>
                <a:cs typeface="Arial" charset="0"/>
              </a:rPr>
              <a:t>/news: </a:t>
            </a:r>
          </a:p>
          <a:p>
            <a:pPr algn="l"/>
            <a:r>
              <a:rPr lang="en-US" sz="1600" dirty="0">
                <a:latin typeface="Arial" charset="0"/>
                <a:ea typeface="Arial" charset="0"/>
                <a:cs typeface="Arial" charset="0"/>
              </a:rPr>
              <a:t>session-id=</a:t>
            </a:r>
            <a:r>
              <a:rPr lang="en-US" sz="1600" b="1" dirty="0">
                <a:latin typeface="Arial" charset="0"/>
                <a:ea typeface="Arial" charset="0"/>
                <a:cs typeface="Arial" charset="0"/>
              </a:rPr>
              <a:t>2082787201l </a:t>
            </a:r>
          </a:p>
        </p:txBody>
      </p:sp>
      <p:sp>
        <p:nvSpPr>
          <p:cNvPr id="24" name="TextBox 23"/>
          <p:cNvSpPr txBox="1"/>
          <p:nvPr/>
        </p:nvSpPr>
        <p:spPr>
          <a:xfrm>
            <a:off x="1981200" y="4261881"/>
            <a:ext cx="1764836" cy="369332"/>
          </a:xfrm>
          <a:prstGeom prst="rect">
            <a:avLst/>
          </a:prstGeom>
          <a:noFill/>
        </p:spPr>
        <p:txBody>
          <a:bodyPr wrap="square" rtlCol="0">
            <a:spAutoFit/>
          </a:bodyPr>
          <a:lstStyle/>
          <a:p>
            <a:r>
              <a:rPr lang="en-US" dirty="0"/>
              <a:t>Cookie Database</a:t>
            </a:r>
          </a:p>
        </p:txBody>
      </p:sp>
      <p:sp>
        <p:nvSpPr>
          <p:cNvPr id="3" name="Slide Number Placeholder 2"/>
          <p:cNvSpPr>
            <a:spLocks noGrp="1"/>
          </p:cNvSpPr>
          <p:nvPr>
            <p:ph type="sldNum" sz="quarter" idx="12"/>
          </p:nvPr>
        </p:nvSpPr>
        <p:spPr/>
        <p:txBody>
          <a:bodyPr/>
          <a:lstStyle/>
          <a:p>
            <a:fld id="{3E5BF5F9-4D9A-9543-85E8-59158CD2B6EB}" type="slidenum">
              <a:rPr lang="en-US" smtClean="0"/>
              <a:t>19</a:t>
            </a:fld>
            <a:endParaRPr lang="en-US"/>
          </a:p>
        </p:txBody>
      </p:sp>
    </p:spTree>
    <p:extLst>
      <p:ext uri="{BB962C8B-B14F-4D97-AF65-F5344CB8AC3E}">
        <p14:creationId xmlns:p14="http://schemas.microsoft.com/office/powerpoint/2010/main" val="3222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270D-A14A-7746-8018-EE22F263A166}"/>
              </a:ext>
            </a:extLst>
          </p:cNvPr>
          <p:cNvSpPr>
            <a:spLocks noGrp="1"/>
          </p:cNvSpPr>
          <p:nvPr>
            <p:ph type="title"/>
          </p:nvPr>
        </p:nvSpPr>
        <p:spPr/>
        <p:txBody>
          <a:bodyPr/>
          <a:lstStyle/>
          <a:p>
            <a:r>
              <a:rPr lang="en-US" dirty="0">
                <a:latin typeface="Arial" charset="0"/>
                <a:ea typeface="Arial" charset="0"/>
                <a:cs typeface="Arial" charset="0"/>
              </a:rPr>
              <a:t>Topic: Online Privacy</a:t>
            </a:r>
            <a:endParaRPr lang="en-US" dirty="0"/>
          </a:p>
        </p:txBody>
      </p:sp>
      <p:sp>
        <p:nvSpPr>
          <p:cNvPr id="6" name="Content Placeholder 5">
            <a:extLst>
              <a:ext uri="{FF2B5EF4-FFF2-40B4-BE49-F238E27FC236}">
                <a16:creationId xmlns:a16="http://schemas.microsoft.com/office/drawing/2014/main" id="{F35B866B-C491-2449-9F65-80E166D9BBC6}"/>
              </a:ext>
            </a:extLst>
          </p:cNvPr>
          <p:cNvSpPr>
            <a:spLocks noGrp="1"/>
          </p:cNvSpPr>
          <p:nvPr>
            <p:ph idx="1"/>
          </p:nvPr>
        </p:nvSpPr>
        <p:spPr/>
        <p:txBody>
          <a:bodyPr>
            <a:normAutofit lnSpcReduction="10000"/>
          </a:bodyPr>
          <a:lstStyle/>
          <a:p>
            <a:pPr marL="0" indent="0">
              <a:spcAft>
                <a:spcPts val="800"/>
              </a:spcAft>
              <a:buNone/>
            </a:pPr>
            <a:r>
              <a:rPr lang="en-US" sz="3200" b="1" dirty="0">
                <a:solidFill>
                  <a:srgbClr val="FF0000"/>
                </a:solidFill>
                <a:latin typeface="Arial" charset="0"/>
                <a:ea typeface="Arial" charset="0"/>
                <a:cs typeface="Arial" charset="0"/>
              </a:rPr>
              <a:t>Learning Objectives:</a:t>
            </a:r>
          </a:p>
          <a:p>
            <a:pPr marL="914400" lvl="1" indent="-457200">
              <a:spcAft>
                <a:spcPts val="800"/>
              </a:spcAft>
              <a:buFont typeface="Wingdings" charset="2"/>
              <a:buChar char="Ø"/>
            </a:pPr>
            <a:r>
              <a:rPr lang="en-US" sz="2800" dirty="0">
                <a:solidFill>
                  <a:srgbClr val="333333"/>
                </a:solidFill>
                <a:latin typeface="Arial" charset="0"/>
                <a:ea typeface="Arial" charset="0"/>
                <a:cs typeface="Arial" charset="0"/>
              </a:rPr>
              <a:t>What it means by online tracking?</a:t>
            </a:r>
          </a:p>
          <a:p>
            <a:pPr marL="914400" lvl="1" indent="-457200">
              <a:spcAft>
                <a:spcPts val="800"/>
              </a:spcAft>
              <a:buFont typeface="Wingdings" charset="2"/>
              <a:buChar char="Ø"/>
            </a:pPr>
            <a:r>
              <a:rPr lang="en-US" sz="2800" dirty="0">
                <a:solidFill>
                  <a:srgbClr val="333333"/>
                </a:solidFill>
                <a:latin typeface="Arial" charset="0"/>
                <a:ea typeface="Arial" charset="0"/>
                <a:cs typeface="Arial" charset="0"/>
              </a:rPr>
              <a:t>Different mechanism for online tracking</a:t>
            </a:r>
          </a:p>
          <a:p>
            <a:pPr marL="1371600" lvl="2" indent="-457200">
              <a:spcAft>
                <a:spcPts val="800"/>
              </a:spcAft>
              <a:buFont typeface="Wingdings" charset="2"/>
              <a:buChar char="§"/>
            </a:pPr>
            <a:r>
              <a:rPr lang="en-US" sz="2800" dirty="0">
                <a:solidFill>
                  <a:srgbClr val="333333"/>
                </a:solidFill>
                <a:latin typeface="Arial" charset="0"/>
                <a:ea typeface="Arial" charset="0"/>
                <a:cs typeface="Arial" charset="0"/>
              </a:rPr>
              <a:t>Stateful tracking</a:t>
            </a:r>
          </a:p>
          <a:p>
            <a:pPr marL="1371600" lvl="2" indent="-457200">
              <a:spcAft>
                <a:spcPts val="800"/>
              </a:spcAft>
              <a:buFont typeface="Wingdings" charset="2"/>
              <a:buChar char="§"/>
            </a:pPr>
            <a:r>
              <a:rPr lang="en-US" sz="2800" dirty="0">
                <a:solidFill>
                  <a:srgbClr val="333333"/>
                </a:solidFill>
                <a:latin typeface="Arial" charset="0"/>
                <a:ea typeface="Arial" charset="0"/>
                <a:cs typeface="Arial" charset="0"/>
              </a:rPr>
              <a:t>Stateless tracking </a:t>
            </a:r>
          </a:p>
          <a:p>
            <a:pPr marL="914400" lvl="1" indent="-457200">
              <a:spcAft>
                <a:spcPts val="800"/>
              </a:spcAft>
              <a:buFont typeface="Wingdings" pitchFamily="2" charset="2"/>
              <a:buChar char="Ø"/>
            </a:pPr>
            <a:r>
              <a:rPr lang="en-US" sz="2800" dirty="0">
                <a:solidFill>
                  <a:srgbClr val="333333"/>
                </a:solidFill>
                <a:latin typeface="Arial" charset="0"/>
                <a:ea typeface="Arial" charset="0"/>
                <a:cs typeface="Arial" charset="0"/>
              </a:rPr>
              <a:t>Ways to prevent online tracking</a:t>
            </a:r>
          </a:p>
          <a:p>
            <a:pPr marL="914400" lvl="1" indent="-457200">
              <a:spcAft>
                <a:spcPts val="800"/>
              </a:spcAft>
              <a:buFont typeface="Wingdings" pitchFamily="2" charset="2"/>
              <a:buChar char="Ø"/>
            </a:pPr>
            <a:r>
              <a:rPr lang="en-US" sz="2800" dirty="0">
                <a:solidFill>
                  <a:srgbClr val="333333"/>
                </a:solidFill>
                <a:latin typeface="Arial" charset="0"/>
                <a:ea typeface="Arial" charset="0"/>
                <a:cs typeface="Arial" charset="0"/>
              </a:rPr>
              <a:t>Anonymous online communication systems</a:t>
            </a:r>
          </a:p>
          <a:p>
            <a:pPr marL="914400" lvl="1" indent="-457200">
              <a:spcAft>
                <a:spcPts val="800"/>
              </a:spcAft>
              <a:buFont typeface="Wingdings" pitchFamily="2" charset="2"/>
              <a:buChar char="Ø"/>
            </a:pPr>
            <a:r>
              <a:rPr lang="en-US" sz="2800" dirty="0">
                <a:solidFill>
                  <a:srgbClr val="333333"/>
                </a:solidFill>
                <a:latin typeface="Arial" charset="0"/>
                <a:ea typeface="Arial" charset="0"/>
                <a:cs typeface="Arial" charset="0"/>
              </a:rPr>
              <a:t>Social network privacy</a:t>
            </a:r>
          </a:p>
          <a:p>
            <a:pPr marL="0" indent="0">
              <a:buNone/>
            </a:pP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2</a:t>
            </a:fld>
            <a:endParaRPr lang="en-US"/>
          </a:p>
        </p:txBody>
      </p:sp>
    </p:spTree>
    <p:extLst>
      <p:ext uri="{BB962C8B-B14F-4D97-AF65-F5344CB8AC3E}">
        <p14:creationId xmlns:p14="http://schemas.microsoft.com/office/powerpoint/2010/main" val="166507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9112" y="160175"/>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What is a cookie?</a:t>
            </a:r>
            <a:endParaRPr lang="en-US" b="1" dirty="0">
              <a:solidFill>
                <a:srgbClr val="FF0000"/>
              </a:solidFill>
              <a:latin typeface="Arial" panose="020B0604020202020204" pitchFamily="34" charset="0"/>
              <a:ea typeface="Arial" charset="0"/>
              <a:cs typeface="Arial" panose="020B0604020202020204" pitchFamily="34" charset="0"/>
            </a:endParaRPr>
          </a:p>
        </p:txBody>
      </p:sp>
      <p:sp>
        <p:nvSpPr>
          <p:cNvPr id="7" name="Content Placeholder 6"/>
          <p:cNvSpPr>
            <a:spLocks noGrp="1"/>
          </p:cNvSpPr>
          <p:nvPr>
            <p:ph idx="1"/>
          </p:nvPr>
        </p:nvSpPr>
        <p:spPr>
          <a:xfrm>
            <a:off x="1255986" y="1852449"/>
            <a:ext cx="8229600" cy="4067640"/>
          </a:xfrm>
        </p:spPr>
        <p:txBody>
          <a:bodyPr>
            <a:normAutofit/>
          </a:bodyPr>
          <a:lstStyle/>
          <a:p>
            <a:r>
              <a:rPr lang="en-US" dirty="0">
                <a:latin typeface="Arial" panose="020B0604020202020204" pitchFamily="34" charset="0"/>
                <a:cs typeface="Arial" panose="020B0604020202020204" pitchFamily="34" charset="0"/>
              </a:rPr>
              <a:t>A small piece of data, sent by the HTTP server in an HTTP response, stored by the client, and sent back by the client to the server in all further responses.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cookie may also be set and read directly in the client by some JavaScript code. </a:t>
            </a:r>
            <a:endParaRPr lang="en-US" dirty="0">
              <a:latin typeface="Arial" panose="020B0604020202020204" pitchFamily="34" charset="0"/>
              <a:ea typeface="Arial" charset="0"/>
              <a:cs typeface="Arial" panose="020B0604020202020204" pitchFamily="34" charset="0"/>
            </a:endParaRPr>
          </a:p>
        </p:txBody>
      </p:sp>
      <p:pic>
        <p:nvPicPr>
          <p:cNvPr id="4" name="Picture 3" descr="cookie"/>
          <p:cNvPicPr>
            <a:picLocks noChangeAspect="1"/>
          </p:cNvPicPr>
          <p:nvPr/>
        </p:nvPicPr>
        <p:blipFill>
          <a:blip r:embed="rId2"/>
          <a:stretch>
            <a:fillRect/>
          </a:stretch>
        </p:blipFill>
        <p:spPr>
          <a:xfrm>
            <a:off x="10210800" y="464585"/>
            <a:ext cx="1620742" cy="1620742"/>
          </a:xfrm>
          <a:prstGeom prst="rect">
            <a:avLst/>
          </a:prstGeom>
        </p:spPr>
      </p:pic>
      <p:sp>
        <p:nvSpPr>
          <p:cNvPr id="2" name="Slide Number Placeholder 1"/>
          <p:cNvSpPr>
            <a:spLocks noGrp="1"/>
          </p:cNvSpPr>
          <p:nvPr>
            <p:ph type="sldNum" sz="quarter" idx="12"/>
          </p:nvPr>
        </p:nvSpPr>
        <p:spPr/>
        <p:txBody>
          <a:bodyPr/>
          <a:lstStyle/>
          <a:p>
            <a:fld id="{3E5BF5F9-4D9A-9543-85E8-59158CD2B6EB}" type="slidenum">
              <a:rPr lang="en-US" smtClean="0"/>
              <a:t>20</a:t>
            </a:fld>
            <a:endParaRPr lang="en-US"/>
          </a:p>
        </p:txBody>
      </p:sp>
    </p:spTree>
    <p:extLst>
      <p:ext uri="{BB962C8B-B14F-4D97-AF65-F5344CB8AC3E}">
        <p14:creationId xmlns:p14="http://schemas.microsoft.com/office/powerpoint/2010/main" val="51179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89034" y="0"/>
            <a:ext cx="11537732" cy="1325563"/>
          </a:xfrm>
        </p:spPr>
        <p:txBody>
          <a:bodyPr/>
          <a:lstStyle/>
          <a:p>
            <a:r>
              <a:rPr lang="en-US" b="1" dirty="0">
                <a:solidFill>
                  <a:srgbClr val="FF0000"/>
                </a:solidFill>
                <a:latin typeface="Arial" charset="0"/>
                <a:ea typeface="Arial" charset="0"/>
                <a:cs typeface="Arial" charset="0"/>
              </a:rPr>
              <a:t>How a cookie looks like inside a header?</a:t>
            </a:r>
          </a:p>
        </p:txBody>
      </p:sp>
      <p:pic>
        <p:nvPicPr>
          <p:cNvPr id="7" name="Picture 6" descr="chrome developer op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1" y="955125"/>
            <a:ext cx="10326414" cy="5404950"/>
          </a:xfrm>
          <a:prstGeom prst="rect">
            <a:avLst/>
          </a:prstGeom>
        </p:spPr>
      </p:pic>
      <p:sp>
        <p:nvSpPr>
          <p:cNvPr id="5" name="Frame 4" descr="highlight"/>
          <p:cNvSpPr/>
          <p:nvPr/>
        </p:nvSpPr>
        <p:spPr>
          <a:xfrm>
            <a:off x="6779171" y="4414345"/>
            <a:ext cx="5202622" cy="48873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3E5BF5F9-4D9A-9543-85E8-59158CD2B6EB}" type="slidenum">
              <a:rPr lang="en-US" smtClean="0"/>
              <a:t>21</a:t>
            </a:fld>
            <a:endParaRPr lang="en-US"/>
          </a:p>
        </p:txBody>
      </p:sp>
    </p:spTree>
    <p:extLst>
      <p:ext uri="{BB962C8B-B14F-4D97-AF65-F5344CB8AC3E}">
        <p14:creationId xmlns:p14="http://schemas.microsoft.com/office/powerpoint/2010/main" val="334088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37" y="183357"/>
            <a:ext cx="10515600" cy="1325563"/>
          </a:xfrm>
        </p:spPr>
        <p:txBody>
          <a:bodyPr/>
          <a:lstStyle/>
          <a:p>
            <a:r>
              <a:rPr lang="en-US" b="1" dirty="0">
                <a:solidFill>
                  <a:srgbClr val="FF0000"/>
                </a:solidFill>
                <a:latin typeface="Arial" charset="0"/>
                <a:ea typeface="Arial" charset="0"/>
                <a:cs typeface="Arial" charset="0"/>
              </a:rPr>
              <a:t>What’s the original use of cookies?</a:t>
            </a:r>
          </a:p>
        </p:txBody>
      </p:sp>
      <p:sp>
        <p:nvSpPr>
          <p:cNvPr id="3" name="Content Placeholder 2"/>
          <p:cNvSpPr>
            <a:spLocks noGrp="1"/>
          </p:cNvSpPr>
          <p:nvPr>
            <p:ph idx="1"/>
          </p:nvPr>
        </p:nvSpPr>
        <p:spPr>
          <a:xfrm>
            <a:off x="1287517" y="1417639"/>
            <a:ext cx="5402928" cy="4525963"/>
          </a:xfrm>
        </p:spPr>
        <p:txBody>
          <a:bodyPr/>
          <a:lstStyle/>
          <a:p>
            <a:endParaRPr lang="en-US" dirty="0">
              <a:latin typeface="Arial" charset="0"/>
              <a:ea typeface="Arial" charset="0"/>
              <a:cs typeface="Arial" charset="0"/>
            </a:endParaRPr>
          </a:p>
          <a:p>
            <a:r>
              <a:rPr lang="en-US" dirty="0">
                <a:latin typeface="Arial" charset="0"/>
                <a:ea typeface="Arial" charset="0"/>
                <a:cs typeface="Arial" charset="0"/>
              </a:rPr>
              <a:t>Keep the session through different windows/tabs</a:t>
            </a:r>
          </a:p>
          <a:p>
            <a:endParaRPr lang="en-US" dirty="0">
              <a:latin typeface="Arial" charset="0"/>
              <a:ea typeface="Arial" charset="0"/>
              <a:cs typeface="Arial" charset="0"/>
            </a:endParaRPr>
          </a:p>
          <a:p>
            <a:endParaRPr lang="en-US" dirty="0">
              <a:latin typeface="Arial" charset="0"/>
              <a:ea typeface="Arial" charset="0"/>
              <a:cs typeface="Arial" charset="0"/>
            </a:endParaRPr>
          </a:p>
          <a:p>
            <a:r>
              <a:rPr lang="en-US" dirty="0">
                <a:latin typeface="Arial" charset="0"/>
                <a:ea typeface="Arial" charset="0"/>
                <a:cs typeface="Arial" charset="0"/>
              </a:rPr>
              <a:t>Shopping basket</a:t>
            </a:r>
          </a:p>
          <a:p>
            <a:endParaRPr lang="en-US" dirty="0">
              <a:latin typeface="Arial" charset="0"/>
              <a:ea typeface="Arial" charset="0"/>
              <a:cs typeface="Arial" charset="0"/>
            </a:endParaRPr>
          </a:p>
        </p:txBody>
      </p:sp>
      <p:pic>
        <p:nvPicPr>
          <p:cNvPr id="8" name="Picture 7" descr="different web session"/>
          <p:cNvPicPr>
            <a:picLocks noChangeAspect="1"/>
          </p:cNvPicPr>
          <p:nvPr/>
        </p:nvPicPr>
        <p:blipFill>
          <a:blip r:embed="rId2"/>
          <a:stretch>
            <a:fillRect/>
          </a:stretch>
        </p:blipFill>
        <p:spPr>
          <a:xfrm>
            <a:off x="6270204" y="1508920"/>
            <a:ext cx="3533770" cy="2113837"/>
          </a:xfrm>
          <a:prstGeom prst="rect">
            <a:avLst/>
          </a:prstGeom>
          <a:ln>
            <a:noFill/>
          </a:ln>
          <a:effectLst>
            <a:outerShdw blurRad="292100" dist="139700" dir="2700000" algn="tl" rotWithShape="0">
              <a:srgbClr val="333333">
                <a:alpha val="65000"/>
              </a:srgbClr>
            </a:outerShdw>
          </a:effectLst>
        </p:spPr>
      </p:pic>
      <p:pic>
        <p:nvPicPr>
          <p:cNvPr id="9" name="Picture 8" descr="shopping basket"/>
          <p:cNvPicPr>
            <a:picLocks noChangeAspect="1"/>
          </p:cNvPicPr>
          <p:nvPr/>
        </p:nvPicPr>
        <p:blipFill>
          <a:blip r:embed="rId3"/>
          <a:stretch>
            <a:fillRect/>
          </a:stretch>
        </p:blipFill>
        <p:spPr>
          <a:xfrm>
            <a:off x="5373909" y="4115597"/>
            <a:ext cx="4009824" cy="2164154"/>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fld id="{3E5BF5F9-4D9A-9543-85E8-59158CD2B6EB}" type="slidenum">
              <a:rPr lang="en-US" smtClean="0"/>
              <a:t>22</a:t>
            </a:fld>
            <a:endParaRPr lang="en-US"/>
          </a:p>
        </p:txBody>
      </p:sp>
    </p:spTree>
    <p:extLst>
      <p:ext uri="{BB962C8B-B14F-4D97-AF65-F5344CB8AC3E}">
        <p14:creationId xmlns:p14="http://schemas.microsoft.com/office/powerpoint/2010/main" val="977131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6" y="144408"/>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Profitable uses of cookies</a:t>
            </a:r>
            <a:endParaRPr lang="en-US" b="1" dirty="0">
              <a:solidFill>
                <a:srgbClr val="FF0000"/>
              </a:solidFill>
              <a:latin typeface="Arial" panose="020B0604020202020204" pitchFamily="34" charset="0"/>
              <a:ea typeface="Arial"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23</a:t>
            </a:fld>
            <a:endParaRPr lang="en-US"/>
          </a:p>
        </p:txBody>
      </p:sp>
      <p:sp>
        <p:nvSpPr>
          <p:cNvPr id="4" name="Rectangle 3">
            <a:extLst>
              <a:ext uri="{FF2B5EF4-FFF2-40B4-BE49-F238E27FC236}">
                <a16:creationId xmlns:a16="http://schemas.microsoft.com/office/drawing/2014/main" id="{130788D7-C86E-4B42-8A4A-27BCB3922ACF}"/>
              </a:ext>
            </a:extLst>
          </p:cNvPr>
          <p:cNvSpPr/>
          <p:nvPr/>
        </p:nvSpPr>
        <p:spPr>
          <a:xfrm>
            <a:off x="855783" y="1656528"/>
            <a:ext cx="10328031" cy="2677656"/>
          </a:xfrm>
          <a:prstGeom prst="rect">
            <a:avLst/>
          </a:prstGeom>
        </p:spPr>
        <p:txBody>
          <a:bodyPr wrap="square">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Personalization: remember the information about the user who has visited a website in order to show relevant content in the future </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Tracking: following the user during a session or across multiple visits.</a:t>
            </a:r>
          </a:p>
        </p:txBody>
      </p:sp>
    </p:spTree>
    <p:extLst>
      <p:ext uri="{BB962C8B-B14F-4D97-AF65-F5344CB8AC3E}">
        <p14:creationId xmlns:p14="http://schemas.microsoft.com/office/powerpoint/2010/main" val="3615610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17937" y="183357"/>
            <a:ext cx="10515600" cy="1325563"/>
          </a:xfrm>
        </p:spPr>
        <p:txBody>
          <a:bodyPr/>
          <a:lstStyle/>
          <a:p>
            <a:r>
              <a:rPr lang="en-US" b="1" dirty="0">
                <a:solidFill>
                  <a:srgbClr val="FF0000"/>
                </a:solidFill>
                <a:latin typeface="Arial" charset="0"/>
                <a:ea typeface="Arial" charset="0"/>
                <a:cs typeface="Arial" charset="0"/>
              </a:rPr>
              <a:t>What’s inside a cookie?</a:t>
            </a:r>
          </a:p>
        </p:txBody>
      </p:sp>
      <p:pic>
        <p:nvPicPr>
          <p:cNvPr id="48130" name="Picture 2" descr="cookie op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84" y="1196707"/>
            <a:ext cx="7115504" cy="53422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E5BF5F9-4D9A-9543-85E8-59158CD2B6EB}" type="slidenum">
              <a:rPr lang="en-US" smtClean="0"/>
              <a:t>24</a:t>
            </a:fld>
            <a:endParaRPr lang="en-US" dirty="0"/>
          </a:p>
        </p:txBody>
      </p:sp>
      <p:sp>
        <p:nvSpPr>
          <p:cNvPr id="4" name="Rectangle 3">
            <a:extLst>
              <a:ext uri="{FF2B5EF4-FFF2-40B4-BE49-F238E27FC236}">
                <a16:creationId xmlns:a16="http://schemas.microsoft.com/office/drawing/2014/main" id="{E86742CC-F030-BC4E-B59C-D4CA861C255C}"/>
              </a:ext>
            </a:extLst>
          </p:cNvPr>
          <p:cNvSpPr/>
          <p:nvPr/>
        </p:nvSpPr>
        <p:spPr>
          <a:xfrm>
            <a:off x="8748078" y="2918936"/>
            <a:ext cx="2813957"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If set to ‘/’ available in the entire domain. </a:t>
            </a:r>
          </a:p>
          <a:p>
            <a:r>
              <a:rPr lang="en-US" dirty="0">
                <a:latin typeface="Arial" panose="020B0604020202020204" pitchFamily="34" charset="0"/>
                <a:cs typeface="Arial" panose="020B0604020202020204" pitchFamily="34" charset="0"/>
              </a:rPr>
              <a:t>If set to say ‘/</a:t>
            </a:r>
            <a:r>
              <a:rPr lang="en-US" dirty="0" err="1">
                <a:latin typeface="Arial" panose="020B0604020202020204" pitchFamily="34" charset="0"/>
                <a:cs typeface="Arial" panose="020B0604020202020204" pitchFamily="34" charset="0"/>
              </a:rPr>
              <a:t>php</a:t>
            </a:r>
            <a:r>
              <a:rPr lang="en-US" dirty="0">
                <a:latin typeface="Arial" panose="020B0604020202020204" pitchFamily="34" charset="0"/>
                <a:cs typeface="Arial" panose="020B0604020202020204" pitchFamily="34" charset="0"/>
              </a:rPr>
              <a:t>/’ only available within ‘</a:t>
            </a:r>
            <a:r>
              <a:rPr lang="en-US" dirty="0" err="1">
                <a:latin typeface="Arial" panose="020B0604020202020204" pitchFamily="34" charset="0"/>
                <a:cs typeface="Arial" panose="020B0604020202020204" pitchFamily="34" charset="0"/>
              </a:rPr>
              <a:t>php</a:t>
            </a:r>
            <a:r>
              <a:rPr lang="en-US" dirty="0">
                <a:latin typeface="Arial" panose="020B0604020202020204" pitchFamily="34" charset="0"/>
                <a:cs typeface="Arial" panose="020B0604020202020204" pitchFamily="34" charset="0"/>
              </a:rPr>
              <a:t>’ and its subdirectories</a:t>
            </a:r>
            <a:endParaRPr lang="en-US" dirty="0"/>
          </a:p>
        </p:txBody>
      </p:sp>
      <p:cxnSp>
        <p:nvCxnSpPr>
          <p:cNvPr id="8" name="Straight Arrow Connector 7" descr="arrow">
            <a:extLst>
              <a:ext uri="{FF2B5EF4-FFF2-40B4-BE49-F238E27FC236}">
                <a16:creationId xmlns:a16="http://schemas.microsoft.com/office/drawing/2014/main" id="{0DC86B31-B3D3-9143-8734-F127366C43DB}"/>
              </a:ext>
            </a:extLst>
          </p:cNvPr>
          <p:cNvCxnSpPr/>
          <p:nvPr/>
        </p:nvCxnSpPr>
        <p:spPr>
          <a:xfrm flipH="1">
            <a:off x="7820259" y="3657600"/>
            <a:ext cx="686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FCD1CB-F5F9-D747-BA6C-5F65CB83F697}"/>
              </a:ext>
            </a:extLst>
          </p:cNvPr>
          <p:cNvSpPr txBox="1"/>
          <p:nvPr/>
        </p:nvSpPr>
        <p:spPr>
          <a:xfrm>
            <a:off x="8714013" y="4605951"/>
            <a:ext cx="2882086"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 make the cookie available on all subdomain set domain to top-level domain</a:t>
            </a:r>
          </a:p>
        </p:txBody>
      </p:sp>
      <p:cxnSp>
        <p:nvCxnSpPr>
          <p:cNvPr id="11" name="Straight Arrow Connector 10" descr="arrow">
            <a:extLst>
              <a:ext uri="{FF2B5EF4-FFF2-40B4-BE49-F238E27FC236}">
                <a16:creationId xmlns:a16="http://schemas.microsoft.com/office/drawing/2014/main" id="{6195277D-7C28-E548-911C-D9576B985271}"/>
              </a:ext>
            </a:extLst>
          </p:cNvPr>
          <p:cNvCxnSpPr/>
          <p:nvPr/>
        </p:nvCxnSpPr>
        <p:spPr>
          <a:xfrm flipH="1">
            <a:off x="7886699" y="5029200"/>
            <a:ext cx="620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062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6" y="144408"/>
            <a:ext cx="10515600" cy="1325563"/>
          </a:xfrm>
        </p:spPr>
        <p:txBody>
          <a:bodyPr/>
          <a:lstStyle/>
          <a:p>
            <a:r>
              <a:rPr lang="en-US" b="1" dirty="0">
                <a:solidFill>
                  <a:srgbClr val="FF0000"/>
                </a:solidFill>
                <a:latin typeface="Arial" charset="0"/>
                <a:ea typeface="Arial" charset="0"/>
                <a:cs typeface="Arial" charset="0"/>
              </a:rPr>
              <a:t>First-party cookie setting</a:t>
            </a:r>
          </a:p>
        </p:txBody>
      </p:sp>
      <p:pic>
        <p:nvPicPr>
          <p:cNvPr id="10" name="Picture 9" descr="cookie setting">
            <a:extLst>
              <a:ext uri="{FF2B5EF4-FFF2-40B4-BE49-F238E27FC236}">
                <a16:creationId xmlns:a16="http://schemas.microsoft.com/office/drawing/2014/main" id="{CA89C17F-14DD-7245-A28D-BFB8E2A44547}"/>
              </a:ext>
            </a:extLst>
          </p:cNvPr>
          <p:cNvPicPr>
            <a:picLocks noChangeAspect="1"/>
          </p:cNvPicPr>
          <p:nvPr/>
        </p:nvPicPr>
        <p:blipFill>
          <a:blip r:embed="rId2"/>
          <a:stretch>
            <a:fillRect/>
          </a:stretch>
        </p:blipFill>
        <p:spPr>
          <a:xfrm>
            <a:off x="163286" y="2388507"/>
            <a:ext cx="6503742" cy="3967843"/>
          </a:xfrm>
          <a:prstGeom prst="rect">
            <a:avLst/>
          </a:prstGeom>
          <a:ln>
            <a:noFill/>
          </a:ln>
          <a:effectLst>
            <a:outerShdw blurRad="292100" dist="139700" dir="2700000" algn="tl" rotWithShape="0">
              <a:srgbClr val="333333">
                <a:alpha val="65000"/>
              </a:srgbClr>
            </a:outerShdw>
          </a:effectLst>
        </p:spPr>
      </p:pic>
      <p:pic>
        <p:nvPicPr>
          <p:cNvPr id="5" name="Picture 4" descr="cookie options">
            <a:extLst>
              <a:ext uri="{FF2B5EF4-FFF2-40B4-BE49-F238E27FC236}">
                <a16:creationId xmlns:a16="http://schemas.microsoft.com/office/drawing/2014/main" id="{B008DD19-F82D-C348-B37E-B54D33431F3C}"/>
              </a:ext>
            </a:extLst>
          </p:cNvPr>
          <p:cNvPicPr>
            <a:picLocks noChangeAspect="1"/>
          </p:cNvPicPr>
          <p:nvPr/>
        </p:nvPicPr>
        <p:blipFill>
          <a:blip r:embed="rId3"/>
          <a:stretch>
            <a:fillRect/>
          </a:stretch>
        </p:blipFill>
        <p:spPr>
          <a:xfrm>
            <a:off x="5079054" y="1274028"/>
            <a:ext cx="6736520" cy="2383572"/>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3E5BF5F9-4D9A-9543-85E8-59158CD2B6EB}" type="slidenum">
              <a:rPr lang="en-US" smtClean="0"/>
              <a:t>25</a:t>
            </a:fld>
            <a:endParaRPr lang="en-US"/>
          </a:p>
        </p:txBody>
      </p:sp>
    </p:spTree>
    <p:extLst>
      <p:ext uri="{BB962C8B-B14F-4D97-AF65-F5344CB8AC3E}">
        <p14:creationId xmlns:p14="http://schemas.microsoft.com/office/powerpoint/2010/main" val="341561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6" y="144408"/>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Types of cookies</a:t>
            </a:r>
            <a:endParaRPr lang="en-US" b="1" dirty="0">
              <a:solidFill>
                <a:srgbClr val="FF0000"/>
              </a:solidFill>
              <a:latin typeface="Arial" panose="020B0604020202020204" pitchFamily="34" charset="0"/>
              <a:ea typeface="Arial"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26</a:t>
            </a:fld>
            <a:endParaRPr lang="en-US"/>
          </a:p>
        </p:txBody>
      </p:sp>
      <p:sp>
        <p:nvSpPr>
          <p:cNvPr id="4" name="Rectangle 3">
            <a:extLst>
              <a:ext uri="{FF2B5EF4-FFF2-40B4-BE49-F238E27FC236}">
                <a16:creationId xmlns:a16="http://schemas.microsoft.com/office/drawing/2014/main" id="{1DDEAC1A-8D68-8B40-B395-C80E7C877CAE}"/>
              </a:ext>
            </a:extLst>
          </p:cNvPr>
          <p:cNvSpPr/>
          <p:nvPr/>
        </p:nvSpPr>
        <p:spPr>
          <a:xfrm>
            <a:off x="555172" y="1477516"/>
            <a:ext cx="10659835" cy="4360168"/>
          </a:xfrm>
          <a:prstGeom prst="rect">
            <a:avLst/>
          </a:prstGeom>
        </p:spPr>
        <p:txBody>
          <a:bodyPr wrap="square">
            <a:spAutoFit/>
          </a:bodyPr>
          <a:lstStyle/>
          <a:p>
            <a:pPr marL="457200" indent="-457200">
              <a:spcAft>
                <a:spcPts val="1600"/>
              </a:spcAft>
              <a:buFont typeface="Arial" panose="020B0604020202020204" pitchFamily="34" charset="0"/>
              <a:buChar char="•"/>
            </a:pPr>
            <a:r>
              <a:rPr lang="en-US" sz="2800" dirty="0">
                <a:latin typeface="Arial" panose="020B0604020202020204" pitchFamily="34" charset="0"/>
                <a:cs typeface="Arial" panose="020B0604020202020204" pitchFamily="34" charset="0"/>
              </a:rPr>
              <a:t>Session cookie: cookie without expiry date. Disappears when the browser is closed. </a:t>
            </a:r>
          </a:p>
          <a:p>
            <a:pPr marL="457200" indent="-457200">
              <a:spcAft>
                <a:spcPts val="1600"/>
              </a:spcAft>
              <a:buFont typeface="Arial" panose="020B0604020202020204" pitchFamily="34" charset="0"/>
              <a:buChar char="•"/>
            </a:pPr>
            <a:r>
              <a:rPr lang="en-US" sz="2800" dirty="0">
                <a:latin typeface="Arial" panose="020B0604020202020204" pitchFamily="34" charset="0"/>
                <a:cs typeface="Arial" panose="020B0604020202020204" pitchFamily="34" charset="0"/>
              </a:rPr>
              <a:t>Persistent cookie: cookie with an expiry date. Remains until this date, even if the browser is closed. </a:t>
            </a:r>
          </a:p>
          <a:p>
            <a:pPr marL="457200" indent="-457200">
              <a:spcAft>
                <a:spcPts val="1600"/>
              </a:spcAft>
              <a:buFont typeface="Arial" panose="020B0604020202020204" pitchFamily="34" charset="0"/>
              <a:buChar char="•"/>
            </a:pPr>
            <a:r>
              <a:rPr lang="en-US" sz="2800" dirty="0">
                <a:latin typeface="Arial" panose="020B0604020202020204" pitchFamily="34" charset="0"/>
                <a:cs typeface="Arial" panose="020B0604020202020204" pitchFamily="34" charset="0"/>
              </a:rPr>
              <a:t>Secure cookie: sent only in HTTPS requests. </a:t>
            </a:r>
          </a:p>
          <a:p>
            <a:pPr marL="457200" indent="-457200">
              <a:spcAft>
                <a:spcPts val="1600"/>
              </a:spcAft>
              <a:buFont typeface="Arial" panose="020B0604020202020204" pitchFamily="34" charset="0"/>
              <a:buChar char="•"/>
            </a:pPr>
            <a:r>
              <a:rPr lang="en-US" sz="2800" dirty="0" err="1">
                <a:latin typeface="Arial" panose="020B0604020202020204" pitchFamily="34" charset="0"/>
                <a:cs typeface="Arial" panose="020B0604020202020204" pitchFamily="34" charset="0"/>
              </a:rPr>
              <a:t>HttpOnly</a:t>
            </a:r>
            <a:r>
              <a:rPr lang="en-US" sz="2800" dirty="0">
                <a:latin typeface="Arial" panose="020B0604020202020204" pitchFamily="34" charset="0"/>
                <a:cs typeface="Arial" panose="020B0604020202020204" pitchFamily="34" charset="0"/>
              </a:rPr>
              <a:t> cookie: non-accessible from JavaScript. </a:t>
            </a:r>
          </a:p>
          <a:p>
            <a:pPr marL="457200" indent="-457200">
              <a:spcAft>
                <a:spcPts val="1600"/>
              </a:spcAft>
              <a:buFont typeface="Arial" panose="020B0604020202020204" pitchFamily="34" charset="0"/>
              <a:buChar char="•"/>
            </a:pPr>
            <a:r>
              <a:rPr lang="en-US" sz="2800" dirty="0">
                <a:latin typeface="Arial" panose="020B0604020202020204" pitchFamily="34" charset="0"/>
                <a:cs typeface="Arial" panose="020B0604020202020204" pitchFamily="34" charset="0"/>
              </a:rPr>
              <a:t>Third-party cookie: a cookie from another domain than the domain that is shown in the browser's address bar. </a:t>
            </a:r>
          </a:p>
        </p:txBody>
      </p:sp>
    </p:spTree>
    <p:extLst>
      <p:ext uri="{BB962C8B-B14F-4D97-AF65-F5344CB8AC3E}">
        <p14:creationId xmlns:p14="http://schemas.microsoft.com/office/powerpoint/2010/main" val="2410764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41" y="62509"/>
            <a:ext cx="10515600" cy="1325563"/>
          </a:xfrm>
        </p:spPr>
        <p:txBody>
          <a:bodyPr/>
          <a:lstStyle/>
          <a:p>
            <a:r>
              <a:rPr lang="en-US" b="1" dirty="0">
                <a:solidFill>
                  <a:srgbClr val="FF0000"/>
                </a:solidFill>
                <a:latin typeface="Arial" charset="0"/>
                <a:ea typeface="Arial" charset="0"/>
                <a:cs typeface="Arial" charset="0"/>
              </a:rPr>
              <a:t>Mechanisms Required By Trackers</a:t>
            </a:r>
          </a:p>
        </p:txBody>
      </p:sp>
      <p:sp>
        <p:nvSpPr>
          <p:cNvPr id="3" name="Content Placeholder 2"/>
          <p:cNvSpPr>
            <a:spLocks noGrp="1"/>
          </p:cNvSpPr>
          <p:nvPr>
            <p:ph idx="1"/>
          </p:nvPr>
        </p:nvSpPr>
        <p:spPr>
          <a:xfrm>
            <a:off x="499241" y="1149762"/>
            <a:ext cx="10287000" cy="4201160"/>
          </a:xfrm>
        </p:spPr>
        <p:txBody>
          <a:bodyPr>
            <a:noAutofit/>
          </a:bodyPr>
          <a:lstStyle/>
          <a:p>
            <a:r>
              <a:rPr lang="en-US" sz="2400" dirty="0">
                <a:solidFill>
                  <a:srgbClr val="3366FF"/>
                </a:solidFill>
                <a:latin typeface="Arial" charset="0"/>
                <a:ea typeface="Arial" charset="0"/>
                <a:cs typeface="Arial" charset="0"/>
              </a:rPr>
              <a:t>Ability to create/store user identity </a:t>
            </a:r>
            <a:r>
              <a:rPr lang="en-US" sz="2400" dirty="0">
                <a:latin typeface="Arial" charset="0"/>
                <a:ea typeface="Arial" charset="0"/>
                <a:cs typeface="Arial" charset="0"/>
              </a:rPr>
              <a:t>in the browser</a:t>
            </a:r>
          </a:p>
          <a:p>
            <a:pPr lvl="1"/>
            <a:r>
              <a:rPr lang="en-US" dirty="0">
                <a:latin typeface="Arial" charset="0"/>
                <a:ea typeface="Arial" charset="0"/>
                <a:cs typeface="Arial" charset="0"/>
              </a:rPr>
              <a:t>HTTP cookies</a:t>
            </a:r>
          </a:p>
          <a:p>
            <a:pPr lvl="1"/>
            <a:r>
              <a:rPr lang="en-US" dirty="0">
                <a:latin typeface="Arial" charset="0"/>
                <a:ea typeface="Arial" charset="0"/>
                <a:cs typeface="Arial" charset="0"/>
              </a:rPr>
              <a:t>HTTP headers</a:t>
            </a:r>
          </a:p>
          <a:p>
            <a:pPr lvl="1"/>
            <a:r>
              <a:rPr lang="en-US" dirty="0">
                <a:latin typeface="Arial" charset="0"/>
                <a:ea typeface="Arial" charset="0"/>
                <a:cs typeface="Arial" charset="0"/>
              </a:rPr>
              <a:t>browser storages</a:t>
            </a:r>
          </a:p>
          <a:p>
            <a:pPr lvl="1"/>
            <a:r>
              <a:rPr lang="en-US" dirty="0">
                <a:latin typeface="Arial" charset="0"/>
                <a:ea typeface="Arial" charset="0"/>
                <a:cs typeface="Arial" charset="0"/>
              </a:rPr>
              <a:t>device fingerprinting: </a:t>
            </a:r>
          </a:p>
          <a:p>
            <a:pPr lvl="2"/>
            <a:r>
              <a:rPr lang="en-US" sz="2400" dirty="0">
                <a:latin typeface="Arial" charset="0"/>
                <a:ea typeface="Arial" charset="0"/>
                <a:cs typeface="Arial" charset="0"/>
              </a:rPr>
              <a:t>browser properties </a:t>
            </a:r>
          </a:p>
          <a:p>
            <a:pPr lvl="2"/>
            <a:r>
              <a:rPr lang="en-US" sz="2400" dirty="0">
                <a:latin typeface="Arial" charset="0"/>
                <a:ea typeface="Arial" charset="0"/>
                <a:cs typeface="Arial" charset="0"/>
              </a:rPr>
              <a:t>OS properties </a:t>
            </a:r>
          </a:p>
          <a:p>
            <a:pPr lvl="2"/>
            <a:r>
              <a:rPr lang="en-US" sz="2400" dirty="0">
                <a:latin typeface="Arial" charset="0"/>
                <a:ea typeface="Arial" charset="0"/>
                <a:cs typeface="Arial" charset="0"/>
              </a:rPr>
              <a:t>IP address…</a:t>
            </a:r>
          </a:p>
          <a:p>
            <a:r>
              <a:rPr lang="en-US" sz="2400" dirty="0">
                <a:solidFill>
                  <a:srgbClr val="3366FF"/>
                </a:solidFill>
                <a:latin typeface="Arial" charset="0"/>
                <a:ea typeface="Arial" charset="0"/>
                <a:cs typeface="Arial" charset="0"/>
              </a:rPr>
              <a:t>Ability to communicate </a:t>
            </a:r>
            <a:r>
              <a:rPr lang="en-US" sz="2400" dirty="0">
                <a:latin typeface="Arial" charset="0"/>
                <a:ea typeface="Arial" charset="0"/>
                <a:cs typeface="Arial" charset="0"/>
              </a:rPr>
              <a:t>user identity </a:t>
            </a:r>
            <a:r>
              <a:rPr lang="en-US" sz="2400" dirty="0">
                <a:solidFill>
                  <a:srgbClr val="3366FF"/>
                </a:solidFill>
                <a:latin typeface="Arial" charset="0"/>
                <a:ea typeface="Arial" charset="0"/>
                <a:cs typeface="Arial" charset="0"/>
              </a:rPr>
              <a:t>back to tracker</a:t>
            </a:r>
          </a:p>
          <a:p>
            <a:pPr lvl="1"/>
            <a:r>
              <a:rPr lang="en-US" dirty="0">
                <a:latin typeface="Arial" charset="0"/>
                <a:ea typeface="Arial" charset="0"/>
                <a:cs typeface="Arial" charset="0"/>
              </a:rPr>
              <a:t>HTTP requests by the browser (includes referrer information)</a:t>
            </a:r>
          </a:p>
          <a:p>
            <a:pPr lvl="2"/>
            <a:r>
              <a:rPr lang="en-US" sz="2400" dirty="0">
                <a:latin typeface="Arial" charset="0"/>
                <a:ea typeface="Arial" charset="0"/>
                <a:cs typeface="Arial" charset="0"/>
              </a:rPr>
              <a:t>fetch a new image</a:t>
            </a:r>
          </a:p>
          <a:p>
            <a:pPr lvl="1"/>
            <a:r>
              <a:rPr lang="en-US" dirty="0">
                <a:latin typeface="Arial" charset="0"/>
                <a:ea typeface="Arial" charset="0"/>
                <a:cs typeface="Arial" charset="0"/>
              </a:rPr>
              <a:t>JavaScript</a:t>
            </a:r>
          </a:p>
          <a:p>
            <a:pPr lvl="2"/>
            <a:r>
              <a:rPr lang="en-US" sz="2400" dirty="0" err="1">
                <a:latin typeface="Arial" charset="0"/>
                <a:ea typeface="Arial" charset="0"/>
                <a:cs typeface="Arial" charset="0"/>
              </a:rPr>
              <a:t>XMLHttpRequest</a:t>
            </a:r>
            <a:endParaRPr lang="en-US" sz="2400" dirty="0">
              <a:latin typeface="Arial" charset="0"/>
              <a:ea typeface="Arial" charset="0"/>
              <a:cs typeface="Arial" charset="0"/>
            </a:endParaRPr>
          </a:p>
        </p:txBody>
      </p:sp>
      <p:sp>
        <p:nvSpPr>
          <p:cNvPr id="4" name="Right Brace 3" descr="&quot;&quot;"/>
          <p:cNvSpPr/>
          <p:nvPr/>
        </p:nvSpPr>
        <p:spPr>
          <a:xfrm>
            <a:off x="4544674" y="1819347"/>
            <a:ext cx="274320" cy="835630"/>
          </a:xfrm>
          <a:prstGeom prst="rightBrace">
            <a:avLst>
              <a:gd name="adj1" fmla="val 8333"/>
              <a:gd name="adj2" fmla="val 52381"/>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4951122" y="2015672"/>
            <a:ext cx="2213555" cy="461665"/>
          </a:xfrm>
          <a:prstGeom prst="rect">
            <a:avLst/>
          </a:prstGeom>
          <a:noFill/>
        </p:spPr>
        <p:txBody>
          <a:bodyPr wrap="none" rtlCol="0">
            <a:spAutoFit/>
          </a:bodyPr>
          <a:lstStyle/>
          <a:p>
            <a:r>
              <a:rPr lang="en-US" sz="2400" dirty="0" err="1">
                <a:solidFill>
                  <a:srgbClr val="FF0000"/>
                </a:solidFill>
              </a:rPr>
              <a:t>Stateful</a:t>
            </a:r>
            <a:r>
              <a:rPr lang="en-US" sz="2400" dirty="0">
                <a:solidFill>
                  <a:srgbClr val="FF0000"/>
                </a:solidFill>
              </a:rPr>
              <a:t> tracking</a:t>
            </a:r>
          </a:p>
        </p:txBody>
      </p:sp>
      <p:sp>
        <p:nvSpPr>
          <p:cNvPr id="9" name="Right Brace 8" descr="&quot;&quot;"/>
          <p:cNvSpPr/>
          <p:nvPr/>
        </p:nvSpPr>
        <p:spPr>
          <a:xfrm>
            <a:off x="4544674" y="2879500"/>
            <a:ext cx="274320" cy="1424486"/>
          </a:xfrm>
          <a:prstGeom prst="rightBrace">
            <a:avLst>
              <a:gd name="adj1" fmla="val 8333"/>
              <a:gd name="adj2" fmla="val 52381"/>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5047594" y="3424233"/>
            <a:ext cx="2372013" cy="461665"/>
          </a:xfrm>
          <a:prstGeom prst="rect">
            <a:avLst/>
          </a:prstGeom>
          <a:noFill/>
        </p:spPr>
        <p:txBody>
          <a:bodyPr wrap="none" rtlCol="0">
            <a:spAutoFit/>
          </a:bodyPr>
          <a:lstStyle/>
          <a:p>
            <a:r>
              <a:rPr lang="en-US" sz="2400" dirty="0">
                <a:solidFill>
                  <a:srgbClr val="FF0000"/>
                </a:solidFill>
              </a:rPr>
              <a:t>Stateless tracking</a:t>
            </a:r>
          </a:p>
        </p:txBody>
      </p:sp>
      <p:sp>
        <p:nvSpPr>
          <p:cNvPr id="8" name="Rectangle 7">
            <a:extLst>
              <a:ext uri="{FF2B5EF4-FFF2-40B4-BE49-F238E27FC236}">
                <a16:creationId xmlns:a16="http://schemas.microsoft.com/office/drawing/2014/main" id="{DD43BE8A-4DCA-D84E-BACC-B6C0C9198DAB}"/>
              </a:ext>
            </a:extLst>
          </p:cNvPr>
          <p:cNvSpPr/>
          <p:nvPr/>
        </p:nvSpPr>
        <p:spPr>
          <a:xfrm>
            <a:off x="723244" y="6400325"/>
            <a:ext cx="8191500" cy="369332"/>
          </a:xfrm>
          <a:prstGeom prst="rect">
            <a:avLst/>
          </a:prstGeom>
        </p:spPr>
        <p:txBody>
          <a:bodyPr wrap="square">
            <a:spAutoFit/>
          </a:bodyPr>
          <a:lstStyle/>
          <a:p>
            <a:r>
              <a:rPr lang="en-US" dirty="0"/>
              <a:t>J. Mayer, J. Mitchell “Third-party web tracking: Policy and Technology” IEEE S&amp;P 2012</a:t>
            </a:r>
          </a:p>
        </p:txBody>
      </p:sp>
      <p:sp>
        <p:nvSpPr>
          <p:cNvPr id="6" name="Slide Number Placeholder 5"/>
          <p:cNvSpPr>
            <a:spLocks noGrp="1"/>
          </p:cNvSpPr>
          <p:nvPr>
            <p:ph type="sldNum" sz="quarter" idx="12"/>
          </p:nvPr>
        </p:nvSpPr>
        <p:spPr/>
        <p:txBody>
          <a:bodyPr/>
          <a:lstStyle/>
          <a:p>
            <a:fld id="{3E5BF5F9-4D9A-9543-85E8-59158CD2B6EB}" type="slidenum">
              <a:rPr lang="en-US" smtClean="0"/>
              <a:t>27</a:t>
            </a:fld>
            <a:endParaRPr lang="en-US"/>
          </a:p>
        </p:txBody>
      </p:sp>
    </p:spTree>
    <p:extLst>
      <p:ext uri="{BB962C8B-B14F-4D97-AF65-F5344CB8AC3E}">
        <p14:creationId xmlns:p14="http://schemas.microsoft.com/office/powerpoint/2010/main" val="22363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animBg="1"/>
      <p:bldP spid="5" grpId="0"/>
      <p:bldP spid="9"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918857"/>
            <a:ext cx="11201400" cy="1861344"/>
          </a:xfrm>
        </p:spPr>
        <p:txBody>
          <a:bodyPr>
            <a:normAutofit/>
          </a:bodyPr>
          <a:lstStyle/>
          <a:p>
            <a:r>
              <a:rPr lang="en-US" b="1" dirty="0">
                <a:solidFill>
                  <a:srgbClr val="FF0000"/>
                </a:solidFill>
                <a:latin typeface="Arial" charset="0"/>
                <a:ea typeface="Arial" charset="0"/>
                <a:cs typeface="Arial" charset="0"/>
              </a:rPr>
              <a:t>Tracking via Cookies (Stateful tracking)</a:t>
            </a:r>
          </a:p>
        </p:txBody>
      </p:sp>
      <p:pic>
        <p:nvPicPr>
          <p:cNvPr id="8" name="Picture 7" descr="&quot;&quot;"/>
          <p:cNvPicPr>
            <a:picLocks noChangeAspect="1"/>
          </p:cNvPicPr>
          <p:nvPr/>
        </p:nvPicPr>
        <p:blipFill>
          <a:blip r:embed="rId2"/>
          <a:stretch>
            <a:fillRect/>
          </a:stretch>
        </p:blipFill>
        <p:spPr>
          <a:xfrm>
            <a:off x="8103496" y="342210"/>
            <a:ext cx="2564504" cy="2564504"/>
          </a:xfrm>
          <a:prstGeom prst="rect">
            <a:avLst/>
          </a:prstGeom>
        </p:spPr>
      </p:pic>
      <p:pic>
        <p:nvPicPr>
          <p:cNvPr id="9" name="Picture 8" descr="&quot;&quot;"/>
          <p:cNvPicPr>
            <a:picLocks noChangeAspect="1"/>
          </p:cNvPicPr>
          <p:nvPr/>
        </p:nvPicPr>
        <p:blipFill>
          <a:blip r:embed="rId3"/>
          <a:stretch>
            <a:fillRect/>
          </a:stretch>
        </p:blipFill>
        <p:spPr>
          <a:xfrm>
            <a:off x="2136822" y="716330"/>
            <a:ext cx="1673178" cy="1614235"/>
          </a:xfrm>
          <a:prstGeom prst="rect">
            <a:avLst/>
          </a:prstGeom>
        </p:spPr>
      </p:pic>
      <p:pic>
        <p:nvPicPr>
          <p:cNvPr id="10" name="Picture 9" descr="&quot;&quot;"/>
          <p:cNvPicPr>
            <a:picLocks noChangeAspect="1"/>
          </p:cNvPicPr>
          <p:nvPr/>
        </p:nvPicPr>
        <p:blipFill>
          <a:blip r:embed="rId4"/>
          <a:stretch>
            <a:fillRect/>
          </a:stretch>
        </p:blipFill>
        <p:spPr>
          <a:xfrm>
            <a:off x="3171257" y="1523448"/>
            <a:ext cx="1062181" cy="1062181"/>
          </a:xfrm>
          <a:prstGeom prst="rect">
            <a:avLst/>
          </a:prstGeom>
        </p:spPr>
      </p:pic>
      <p:sp>
        <p:nvSpPr>
          <p:cNvPr id="11" name="&quot;No&quot; Symbol 10" descr="&quot;&quot;"/>
          <p:cNvSpPr/>
          <p:nvPr/>
        </p:nvSpPr>
        <p:spPr>
          <a:xfrm>
            <a:off x="3171257" y="1523447"/>
            <a:ext cx="1062181" cy="1062181"/>
          </a:xfrm>
          <a:prstGeom prst="noSmoking">
            <a:avLst>
              <a:gd name="adj" fmla="val 646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28</a:t>
            </a:fld>
            <a:endParaRPr lang="en-US"/>
          </a:p>
        </p:txBody>
      </p:sp>
    </p:spTree>
    <p:extLst>
      <p:ext uri="{BB962C8B-B14F-4D97-AF65-F5344CB8AC3E}">
        <p14:creationId xmlns:p14="http://schemas.microsoft.com/office/powerpoint/2010/main" val="193687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72" y="128642"/>
            <a:ext cx="10515600" cy="1325563"/>
          </a:xfrm>
        </p:spPr>
        <p:txBody>
          <a:bodyPr>
            <a:normAutofit/>
          </a:bodyPr>
          <a:lstStyle/>
          <a:p>
            <a:r>
              <a:rPr lang="en-US" b="1" dirty="0">
                <a:solidFill>
                  <a:srgbClr val="FF0000"/>
                </a:solidFill>
                <a:latin typeface="Arial" panose="020B0604020202020204" pitchFamily="34" charset="0"/>
                <a:cs typeface="Arial" panose="020B0604020202020204" pitchFamily="34" charset="0"/>
              </a:rPr>
              <a:t>Cookies: first- and third-party</a:t>
            </a:r>
            <a:endParaRPr lang="en-US" b="1" dirty="0">
              <a:solidFill>
                <a:srgbClr val="FF0000"/>
              </a:solidFill>
              <a:latin typeface="Arial" panose="020B0604020202020204" pitchFamily="34" charset="0"/>
              <a:ea typeface="Arial"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29</a:t>
            </a:fld>
            <a:endParaRPr lang="en-US"/>
          </a:p>
        </p:txBody>
      </p:sp>
      <p:pic>
        <p:nvPicPr>
          <p:cNvPr id="9" name="Picture 8" descr="1st vs. 3rd party cookie">
            <a:extLst>
              <a:ext uri="{FF2B5EF4-FFF2-40B4-BE49-F238E27FC236}">
                <a16:creationId xmlns:a16="http://schemas.microsoft.com/office/drawing/2014/main" id="{20ACF658-AE60-A946-854E-4CF2E8932F45}"/>
              </a:ext>
            </a:extLst>
          </p:cNvPr>
          <p:cNvPicPr>
            <a:picLocks noChangeAspect="1"/>
          </p:cNvPicPr>
          <p:nvPr/>
        </p:nvPicPr>
        <p:blipFill>
          <a:blip r:embed="rId2"/>
          <a:stretch>
            <a:fillRect/>
          </a:stretch>
        </p:blipFill>
        <p:spPr>
          <a:xfrm>
            <a:off x="793750" y="1555777"/>
            <a:ext cx="10528300" cy="4699000"/>
          </a:xfrm>
          <a:prstGeom prst="rect">
            <a:avLst/>
          </a:prstGeom>
        </p:spPr>
      </p:pic>
    </p:spTree>
    <p:extLst>
      <p:ext uri="{BB962C8B-B14F-4D97-AF65-F5344CB8AC3E}">
        <p14:creationId xmlns:p14="http://schemas.microsoft.com/office/powerpoint/2010/main" val="2350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95D9-2D57-0648-B94D-8128DEECBCB4}"/>
              </a:ext>
            </a:extLst>
          </p:cNvPr>
          <p:cNvSpPr>
            <a:spLocks noGrp="1"/>
          </p:cNvSpPr>
          <p:nvPr>
            <p:ph type="title"/>
          </p:nvPr>
        </p:nvSpPr>
        <p:spPr/>
        <p:txBody>
          <a:bodyPr/>
          <a:lstStyle/>
          <a:p>
            <a:r>
              <a:rPr lang="en-US" dirty="0">
                <a:latin typeface="Arial" charset="0"/>
                <a:ea typeface="Arial" charset="0"/>
                <a:cs typeface="Arial" charset="0"/>
              </a:rPr>
              <a:t>Goals for today</a:t>
            </a:r>
            <a:endParaRPr lang="en-US" dirty="0"/>
          </a:p>
        </p:txBody>
      </p:sp>
      <p:sp>
        <p:nvSpPr>
          <p:cNvPr id="7" name="Content Placeholder 6">
            <a:extLst>
              <a:ext uri="{FF2B5EF4-FFF2-40B4-BE49-F238E27FC236}">
                <a16:creationId xmlns:a16="http://schemas.microsoft.com/office/drawing/2014/main" id="{518C11D1-CE6C-4043-BECD-F56529591C63}"/>
              </a:ext>
            </a:extLst>
          </p:cNvPr>
          <p:cNvSpPr>
            <a:spLocks noGrp="1"/>
          </p:cNvSpPr>
          <p:nvPr>
            <p:ph idx="1"/>
          </p:nvPr>
        </p:nvSpPr>
        <p:spPr>
          <a:xfrm>
            <a:off x="800100" y="1520031"/>
            <a:ext cx="10515600" cy="4351338"/>
          </a:xfrm>
        </p:spPr>
        <p:txBody>
          <a:bodyPr/>
          <a:lstStyle/>
          <a:p>
            <a:pPr marL="457200" indent="-457200">
              <a:buFont typeface="Wingdings" charset="2"/>
              <a:buChar char="Ø"/>
            </a:pPr>
            <a:r>
              <a:rPr lang="en-US" sz="3200" dirty="0">
                <a:solidFill>
                  <a:srgbClr val="333333"/>
                </a:solidFill>
                <a:latin typeface="Arial" charset="0"/>
                <a:ea typeface="Arial" charset="0"/>
                <a:cs typeface="Arial" charset="0"/>
              </a:rPr>
              <a:t>What is online tracking?</a:t>
            </a:r>
          </a:p>
          <a:p>
            <a:pPr marL="457200" indent="-457200">
              <a:buFont typeface="Wingdings" charset="2"/>
              <a:buChar char="Ø"/>
            </a:pPr>
            <a:endParaRPr lang="en-US" sz="3200" dirty="0">
              <a:solidFill>
                <a:srgbClr val="333333"/>
              </a:solidFill>
              <a:latin typeface="Arial" charset="0"/>
              <a:ea typeface="Arial" charset="0"/>
              <a:cs typeface="Arial" charset="0"/>
            </a:endParaRPr>
          </a:p>
          <a:p>
            <a:pPr marL="457200" indent="-457200">
              <a:buFont typeface="Wingdings" charset="2"/>
              <a:buChar char="Ø"/>
            </a:pPr>
            <a:r>
              <a:rPr lang="en-US" sz="3200" dirty="0">
                <a:solidFill>
                  <a:srgbClr val="333333"/>
                </a:solidFill>
                <a:latin typeface="Arial" charset="0"/>
                <a:ea typeface="Arial" charset="0"/>
                <a:cs typeface="Arial" charset="0"/>
              </a:rPr>
              <a:t>Stateful tracking (cookie based tracking)</a:t>
            </a:r>
          </a:p>
          <a:p>
            <a:pPr marL="914400" lvl="1" indent="-457200">
              <a:buFont typeface="Arial" panose="020B0604020202020204" pitchFamily="34" charset="0"/>
              <a:buChar char="•"/>
            </a:pPr>
            <a:r>
              <a:rPr lang="en-US" sz="2800" dirty="0"/>
              <a:t>Within- and cross-site tracking</a:t>
            </a:r>
            <a:endParaRPr lang="en-US" sz="2800" dirty="0">
              <a:solidFill>
                <a:srgbClr val="333333"/>
              </a:solidFill>
              <a:ea typeface="Arial" charset="0"/>
            </a:endParaRPr>
          </a:p>
          <a:p>
            <a:pPr marL="457200" indent="-457200">
              <a:buFont typeface="Wingdings" charset="2"/>
              <a:buChar char="Ø"/>
            </a:pPr>
            <a:endParaRPr lang="en-US" sz="3200" dirty="0">
              <a:solidFill>
                <a:srgbClr val="333333"/>
              </a:solidFill>
              <a:latin typeface="Arial" charset="0"/>
              <a:ea typeface="Arial" charset="0"/>
              <a:cs typeface="Arial" charset="0"/>
            </a:endParaRPr>
          </a:p>
          <a:p>
            <a:pPr marL="457200" indent="-457200">
              <a:buFont typeface="Wingdings" charset="2"/>
              <a:buChar char="Ø"/>
            </a:pPr>
            <a:endParaRPr lang="en-US" sz="3200" dirty="0">
              <a:solidFill>
                <a:srgbClr val="333333"/>
              </a:solidFill>
              <a:latin typeface="Arial" charset="0"/>
              <a:ea typeface="Arial" charset="0"/>
              <a:cs typeface="Arial" charset="0"/>
            </a:endParaRPr>
          </a:p>
        </p:txBody>
      </p:sp>
      <p:sp>
        <p:nvSpPr>
          <p:cNvPr id="8" name="Rectangle 7">
            <a:extLst>
              <a:ext uri="{FF2B5EF4-FFF2-40B4-BE49-F238E27FC236}">
                <a16:creationId xmlns:a16="http://schemas.microsoft.com/office/drawing/2014/main" id="{2533AAAD-88F8-3744-871F-0D38281886D4}"/>
              </a:ext>
            </a:extLst>
          </p:cNvPr>
          <p:cNvSpPr/>
          <p:nvPr/>
        </p:nvSpPr>
        <p:spPr>
          <a:xfrm>
            <a:off x="391886" y="6169579"/>
            <a:ext cx="9258300"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Some contents are borrowed from online material provided by </a:t>
            </a:r>
            <a:r>
              <a:rPr lang="en-US" sz="1400" dirty="0" err="1">
                <a:latin typeface="Arial" panose="020B0604020202020204" pitchFamily="34" charset="0"/>
                <a:cs typeface="Arial" panose="020B0604020202020204" pitchFamily="34" charset="0"/>
              </a:rPr>
              <a:t>Nataliia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Bielova</a:t>
            </a:r>
            <a:r>
              <a:rPr lang="en-US" sz="1400" dirty="0">
                <a:latin typeface="Arial" panose="020B0604020202020204" pitchFamily="34" charset="0"/>
                <a:cs typeface="Arial" panose="020B0604020202020204" pitchFamily="34" charset="0"/>
              </a:rPr>
              <a:t> and </a:t>
            </a:r>
            <a:r>
              <a:rPr lang="en-US" sz="1400" dirty="0">
                <a:latin typeface="Arial" panose="020B0604020202020204" pitchFamily="34" charset="0"/>
                <a:ea typeface="Arial" charset="0"/>
                <a:cs typeface="Arial" panose="020B0604020202020204" pitchFamily="34" charset="0"/>
              </a:rPr>
              <a:t>Franziska </a:t>
            </a:r>
            <a:r>
              <a:rPr lang="en-US" sz="1400" dirty="0" err="1">
                <a:latin typeface="Arial" panose="020B0604020202020204" pitchFamily="34" charset="0"/>
                <a:ea typeface="Arial" charset="0"/>
                <a:cs typeface="Arial" panose="020B0604020202020204" pitchFamily="34" charset="0"/>
              </a:rPr>
              <a:t>Roesner</a:t>
            </a:r>
            <a:r>
              <a:rPr lang="en-US" sz="1400" dirty="0">
                <a:latin typeface="Arial" panose="020B0604020202020204" pitchFamily="34" charset="0"/>
                <a:ea typeface="Arial" charset="0"/>
                <a:cs typeface="Arial" panose="020B0604020202020204" pitchFamily="34" charset="0"/>
              </a:rPr>
              <a:t> </a:t>
            </a:r>
            <a:endParaRPr lang="en-US" sz="1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3</a:t>
            </a:fld>
            <a:endParaRPr lang="en-US"/>
          </a:p>
        </p:txBody>
      </p:sp>
    </p:spTree>
    <p:extLst>
      <p:ext uri="{BB962C8B-B14F-4D97-AF65-F5344CB8AC3E}">
        <p14:creationId xmlns:p14="http://schemas.microsoft.com/office/powerpoint/2010/main" val="1593033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406" y="119291"/>
            <a:ext cx="11411607" cy="1325563"/>
          </a:xfrm>
        </p:spPr>
        <p:txBody>
          <a:bodyPr/>
          <a:lstStyle/>
          <a:p>
            <a:r>
              <a:rPr lang="en-US" b="1" dirty="0">
                <a:solidFill>
                  <a:srgbClr val="FF0000"/>
                </a:solidFill>
                <a:latin typeface="Arial" charset="0"/>
                <a:ea typeface="Arial" charset="0"/>
                <a:cs typeface="Arial" charset="0"/>
              </a:rPr>
              <a:t>Within-Site Tracking</a:t>
            </a:r>
          </a:p>
        </p:txBody>
      </p:sp>
      <p:sp>
        <p:nvSpPr>
          <p:cNvPr id="6" name="TextBox 5"/>
          <p:cNvSpPr txBox="1"/>
          <p:nvPr/>
        </p:nvSpPr>
        <p:spPr>
          <a:xfrm>
            <a:off x="1046389" y="1350940"/>
            <a:ext cx="10307411" cy="892552"/>
          </a:xfrm>
          <a:prstGeom prst="rect">
            <a:avLst/>
          </a:prstGeom>
          <a:noFill/>
        </p:spPr>
        <p:txBody>
          <a:bodyPr wrap="square" rtlCol="0">
            <a:spAutoFit/>
          </a:bodyPr>
          <a:lstStyle/>
          <a:p>
            <a:r>
              <a:rPr lang="en-US" sz="2800" b="1" dirty="0">
                <a:solidFill>
                  <a:srgbClr val="3366FF"/>
                </a:solidFill>
                <a:latin typeface="Arial" charset="0"/>
                <a:ea typeface="Arial" charset="0"/>
                <a:cs typeface="Arial" charset="0"/>
              </a:rPr>
              <a:t>First-party cookies</a:t>
            </a:r>
            <a:r>
              <a:rPr lang="en-US" sz="2800" b="1" dirty="0">
                <a:latin typeface="Arial" charset="0"/>
                <a:ea typeface="Arial" charset="0"/>
                <a:cs typeface="Arial" charset="0"/>
              </a:rPr>
              <a:t> </a:t>
            </a:r>
            <a:r>
              <a:rPr lang="en-US" sz="2800" dirty="0">
                <a:latin typeface="Arial" charset="0"/>
                <a:ea typeface="Arial" charset="0"/>
                <a:cs typeface="Arial" charset="0"/>
              </a:rPr>
              <a:t>are used to </a:t>
            </a:r>
            <a:r>
              <a:rPr lang="en-US" sz="2800" dirty="0">
                <a:solidFill>
                  <a:srgbClr val="3366FF"/>
                </a:solidFill>
                <a:latin typeface="Arial" charset="0"/>
                <a:ea typeface="Arial" charset="0"/>
                <a:cs typeface="Arial" charset="0"/>
              </a:rPr>
              <a:t>track repeat visits </a:t>
            </a:r>
            <a:r>
              <a:rPr lang="en-US" sz="2800" dirty="0">
                <a:latin typeface="Arial" charset="0"/>
                <a:ea typeface="Arial" charset="0"/>
                <a:cs typeface="Arial" charset="0"/>
              </a:rPr>
              <a:t>to a site.</a:t>
            </a:r>
          </a:p>
          <a:p>
            <a:r>
              <a:rPr lang="en-US" sz="2400" dirty="0">
                <a:latin typeface="Arial" charset="0"/>
                <a:ea typeface="Arial" charset="0"/>
                <a:cs typeface="Arial" charset="0"/>
              </a:rPr>
              <a:t>[Can do their own on-site analytics or use third-party analytics]</a:t>
            </a:r>
          </a:p>
        </p:txBody>
      </p:sp>
      <p:sp>
        <p:nvSpPr>
          <p:cNvPr id="55" name="Rectangle 54" descr="&quot;&quot;"/>
          <p:cNvSpPr/>
          <p:nvPr/>
        </p:nvSpPr>
        <p:spPr>
          <a:xfrm>
            <a:off x="1783197" y="2836749"/>
            <a:ext cx="4276185" cy="2315813"/>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094317" y="2899397"/>
            <a:ext cx="1776321" cy="369332"/>
          </a:xfrm>
          <a:prstGeom prst="rect">
            <a:avLst/>
          </a:prstGeom>
          <a:noFill/>
        </p:spPr>
        <p:txBody>
          <a:bodyPr wrap="square" rtlCol="0">
            <a:spAutoFit/>
          </a:bodyPr>
          <a:lstStyle/>
          <a:p>
            <a:r>
              <a:rPr lang="en-US" dirty="0"/>
              <a:t>http://site1.com</a:t>
            </a:r>
          </a:p>
        </p:txBody>
      </p:sp>
      <p:sp>
        <p:nvSpPr>
          <p:cNvPr id="35" name="Rectangle 34" descr="&quot;&quot;"/>
          <p:cNvSpPr/>
          <p:nvPr/>
        </p:nvSpPr>
        <p:spPr>
          <a:xfrm>
            <a:off x="4105801" y="3344440"/>
            <a:ext cx="1764836" cy="1729933"/>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6" name="Rectangle 35" descr="&quot;&quot;"/>
          <p:cNvSpPr/>
          <p:nvPr/>
        </p:nvSpPr>
        <p:spPr>
          <a:xfrm>
            <a:off x="8009451" y="3855711"/>
            <a:ext cx="2161317" cy="11575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Rectangle 37" descr="&quot;&quot;"/>
          <p:cNvSpPr/>
          <p:nvPr/>
        </p:nvSpPr>
        <p:spPr>
          <a:xfrm>
            <a:off x="8009451" y="2960232"/>
            <a:ext cx="2161316" cy="7586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0" name="Straight Arrow Connector 39" descr="arrow"/>
          <p:cNvCxnSpPr/>
          <p:nvPr/>
        </p:nvCxnSpPr>
        <p:spPr>
          <a:xfrm flipV="1">
            <a:off x="5103580" y="3171460"/>
            <a:ext cx="3257950" cy="465825"/>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cxnSp>
        <p:nvCxnSpPr>
          <p:cNvPr id="42" name="Straight Arrow Connector 41" descr="arrow"/>
          <p:cNvCxnSpPr>
            <a:endCxn id="63" idx="3"/>
          </p:cNvCxnSpPr>
          <p:nvPr/>
        </p:nvCxnSpPr>
        <p:spPr>
          <a:xfrm flipH="1">
            <a:off x="5322556" y="3268730"/>
            <a:ext cx="3038975" cy="1273785"/>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44" name="Rectangle 43" descr="&quot;&quot;"/>
          <p:cNvSpPr/>
          <p:nvPr/>
        </p:nvSpPr>
        <p:spPr>
          <a:xfrm>
            <a:off x="2081928" y="4252964"/>
            <a:ext cx="1764836" cy="7810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9" name="TextBox 48"/>
          <p:cNvSpPr txBox="1"/>
          <p:nvPr/>
        </p:nvSpPr>
        <p:spPr>
          <a:xfrm>
            <a:off x="9644378" y="4655877"/>
            <a:ext cx="576583" cy="369332"/>
          </a:xfrm>
          <a:prstGeom prst="rect">
            <a:avLst/>
          </a:prstGeom>
          <a:noFill/>
        </p:spPr>
        <p:txBody>
          <a:bodyPr wrap="square" rtlCol="0">
            <a:spAutoFit/>
          </a:bodyPr>
          <a:lstStyle/>
          <a:p>
            <a:r>
              <a:rPr lang="en-US" dirty="0"/>
              <a:t>logs</a:t>
            </a:r>
          </a:p>
        </p:txBody>
      </p:sp>
      <p:sp>
        <p:nvSpPr>
          <p:cNvPr id="52" name="TextBox 51"/>
          <p:cNvSpPr txBox="1"/>
          <p:nvPr/>
        </p:nvSpPr>
        <p:spPr>
          <a:xfrm>
            <a:off x="2081928" y="3883631"/>
            <a:ext cx="1764836" cy="369332"/>
          </a:xfrm>
          <a:prstGeom prst="rect">
            <a:avLst/>
          </a:prstGeom>
          <a:noFill/>
        </p:spPr>
        <p:txBody>
          <a:bodyPr wrap="square" rtlCol="0">
            <a:spAutoFit/>
          </a:bodyPr>
          <a:lstStyle/>
          <a:p>
            <a:r>
              <a:rPr lang="en-US" dirty="0"/>
              <a:t>Cookie Database</a:t>
            </a:r>
          </a:p>
        </p:txBody>
      </p:sp>
      <p:sp>
        <p:nvSpPr>
          <p:cNvPr id="53" name="TextBox 52" descr="&quot;&quot;"/>
          <p:cNvSpPr txBox="1"/>
          <p:nvPr/>
        </p:nvSpPr>
        <p:spPr>
          <a:xfrm>
            <a:off x="2081928" y="4280648"/>
            <a:ext cx="1764836" cy="646331"/>
          </a:xfrm>
          <a:prstGeom prst="rect">
            <a:avLst/>
          </a:prstGeom>
          <a:noFill/>
        </p:spPr>
        <p:txBody>
          <a:bodyPr wrap="square" rtlCol="0">
            <a:spAutoFit/>
          </a:bodyPr>
          <a:lstStyle/>
          <a:p>
            <a:r>
              <a:rPr lang="en-US" b="1" dirty="0">
                <a:latin typeface="Abadi MT Condensed Light"/>
                <a:cs typeface="Abadi MT Condensed Light"/>
              </a:rPr>
              <a:t>site1.com: </a:t>
            </a:r>
          </a:p>
          <a:p>
            <a:r>
              <a:rPr lang="en-US" dirty="0" err="1">
                <a:latin typeface="Abadi MT Condensed Light"/>
                <a:cs typeface="Abadi MT Condensed Light"/>
              </a:rPr>
              <a:t>ga_id</a:t>
            </a:r>
            <a:r>
              <a:rPr lang="en-US" dirty="0">
                <a:latin typeface="Abadi MT Condensed Light"/>
                <a:cs typeface="Abadi MT Condensed Light"/>
              </a:rPr>
              <a:t>=123</a:t>
            </a:r>
          </a:p>
        </p:txBody>
      </p:sp>
      <p:sp>
        <p:nvSpPr>
          <p:cNvPr id="56" name="Rectangle 55" descr="&quot;&quot;"/>
          <p:cNvSpPr/>
          <p:nvPr/>
        </p:nvSpPr>
        <p:spPr>
          <a:xfrm>
            <a:off x="7721026" y="2836748"/>
            <a:ext cx="2629845" cy="2315812"/>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8361530" y="3347704"/>
            <a:ext cx="1897900" cy="369332"/>
          </a:xfrm>
          <a:prstGeom prst="rect">
            <a:avLst/>
          </a:prstGeom>
          <a:noFill/>
        </p:spPr>
        <p:txBody>
          <a:bodyPr wrap="square" rtlCol="0">
            <a:spAutoFit/>
          </a:bodyPr>
          <a:lstStyle/>
          <a:p>
            <a:r>
              <a:rPr lang="en-US" dirty="0"/>
              <a:t>processing engine</a:t>
            </a:r>
          </a:p>
        </p:txBody>
      </p:sp>
      <p:sp>
        <p:nvSpPr>
          <p:cNvPr id="59" name="TextBox 58"/>
          <p:cNvSpPr txBox="1"/>
          <p:nvPr/>
        </p:nvSpPr>
        <p:spPr>
          <a:xfrm>
            <a:off x="8009450" y="3855711"/>
            <a:ext cx="2086616" cy="584776"/>
          </a:xfrm>
          <a:prstGeom prst="rect">
            <a:avLst/>
          </a:prstGeom>
          <a:noFill/>
        </p:spPr>
        <p:txBody>
          <a:bodyPr wrap="square" rtlCol="0">
            <a:spAutoFit/>
          </a:bodyPr>
          <a:lstStyle/>
          <a:p>
            <a:r>
              <a:rPr lang="en-US" sz="1600" dirty="0">
                <a:latin typeface="Abadi MT Condensed Light"/>
                <a:cs typeface="Abadi MT Condensed Light"/>
              </a:rPr>
              <a:t>2:52pm: user 123 visited site1.com</a:t>
            </a:r>
          </a:p>
        </p:txBody>
      </p:sp>
      <p:sp>
        <p:nvSpPr>
          <p:cNvPr id="62" name="TextBox 61"/>
          <p:cNvSpPr txBox="1"/>
          <p:nvPr/>
        </p:nvSpPr>
        <p:spPr>
          <a:xfrm>
            <a:off x="4105802" y="3311150"/>
            <a:ext cx="1815621" cy="1569660"/>
          </a:xfrm>
          <a:prstGeom prst="rect">
            <a:avLst/>
          </a:prstGeom>
          <a:noFill/>
        </p:spPr>
        <p:txBody>
          <a:bodyPr wrap="square" rtlCol="0">
            <a:spAutoFit/>
          </a:bodyPr>
          <a:lstStyle/>
          <a:p>
            <a:r>
              <a:rPr lang="en-US" sz="1200" b="1" dirty="0">
                <a:latin typeface="Courier"/>
                <a:cs typeface="Courier"/>
              </a:rPr>
              <a:t>&lt;script </a:t>
            </a:r>
            <a:r>
              <a:rPr lang="en-US" sz="1200" b="1" dirty="0" err="1">
                <a:latin typeface="Courier"/>
                <a:cs typeface="Courier"/>
              </a:rPr>
              <a:t>src</a:t>
            </a:r>
            <a:r>
              <a:rPr lang="en-US" sz="1200" b="1" dirty="0">
                <a:latin typeface="Courier"/>
                <a:cs typeface="Courier"/>
              </a:rPr>
              <a:t>=site1.com/</a:t>
            </a:r>
            <a:r>
              <a:rPr lang="en-US" sz="1200" b="1" dirty="0" err="1">
                <a:latin typeface="Courier"/>
                <a:cs typeface="Courier"/>
              </a:rPr>
              <a:t>script.js</a:t>
            </a:r>
            <a:r>
              <a:rPr lang="en-US" sz="1200" b="1" dirty="0">
                <a:latin typeface="Courier"/>
                <a:cs typeface="Courier"/>
              </a:rPr>
              <a:t>&gt;</a:t>
            </a: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r>
              <a:rPr lang="en-US" sz="1200" b="1" dirty="0">
                <a:latin typeface="Courier"/>
                <a:cs typeface="Courier"/>
              </a:rPr>
              <a:t>&lt;/</a:t>
            </a:r>
            <a:r>
              <a:rPr lang="en-US" sz="1200" b="1" dirty="0" err="1">
                <a:latin typeface="Courier"/>
                <a:cs typeface="Courier"/>
              </a:rPr>
              <a:t>src</a:t>
            </a:r>
            <a:r>
              <a:rPr lang="en-US" sz="1200" b="1" dirty="0">
                <a:latin typeface="Courier"/>
                <a:cs typeface="Courier"/>
              </a:rPr>
              <a:t>&gt;</a:t>
            </a:r>
          </a:p>
        </p:txBody>
      </p:sp>
      <p:sp>
        <p:nvSpPr>
          <p:cNvPr id="63" name="Rectangle 62"/>
          <p:cNvSpPr/>
          <p:nvPr/>
        </p:nvSpPr>
        <p:spPr>
          <a:xfrm>
            <a:off x="4315377" y="4279139"/>
            <a:ext cx="1007179" cy="526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script</a:t>
            </a:r>
          </a:p>
        </p:txBody>
      </p:sp>
      <p:sp>
        <p:nvSpPr>
          <p:cNvPr id="68" name="TextBox 67"/>
          <p:cNvSpPr txBox="1"/>
          <p:nvPr/>
        </p:nvSpPr>
        <p:spPr>
          <a:xfrm>
            <a:off x="7936925" y="2467416"/>
            <a:ext cx="2233843" cy="369332"/>
          </a:xfrm>
          <a:prstGeom prst="rect">
            <a:avLst/>
          </a:prstGeom>
          <a:noFill/>
        </p:spPr>
        <p:txBody>
          <a:bodyPr wrap="square" rtlCol="0">
            <a:spAutoFit/>
          </a:bodyPr>
          <a:lstStyle/>
          <a:p>
            <a:pPr algn="ctr"/>
            <a:r>
              <a:rPr lang="en-US" dirty="0"/>
              <a:t>Site1.com</a:t>
            </a:r>
          </a:p>
        </p:txBody>
      </p:sp>
      <p:sp>
        <p:nvSpPr>
          <p:cNvPr id="5" name="Oval 4" descr="&quot;&quot;"/>
          <p:cNvSpPr/>
          <p:nvPr/>
        </p:nvSpPr>
        <p:spPr>
          <a:xfrm>
            <a:off x="7805177" y="3718930"/>
            <a:ext cx="2394675" cy="143363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descr="arrow"/>
          <p:cNvCxnSpPr>
            <a:endCxn id="36" idx="1"/>
          </p:cNvCxnSpPr>
          <p:nvPr/>
        </p:nvCxnSpPr>
        <p:spPr>
          <a:xfrm flipV="1">
            <a:off x="5322556" y="4434466"/>
            <a:ext cx="2686895" cy="215514"/>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46" name="TextBox 45" descr="&quot;&quot;"/>
          <p:cNvSpPr txBox="1"/>
          <p:nvPr/>
        </p:nvSpPr>
        <p:spPr>
          <a:xfrm>
            <a:off x="6153291" y="4486336"/>
            <a:ext cx="1458719" cy="738664"/>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site1.com/</a:t>
            </a:r>
            <a:r>
              <a:rPr lang="en-US" sz="1400" b="1" dirty="0" err="1">
                <a:latin typeface="Abadi MT Condensed Light"/>
                <a:cs typeface="Abadi MT Condensed Light"/>
              </a:rPr>
              <a:t>track?ga_id</a:t>
            </a:r>
            <a:r>
              <a:rPr lang="en-US" sz="1400" b="1" dirty="0">
                <a:latin typeface="Abadi MT Condensed Light"/>
                <a:cs typeface="Abadi MT Condensed Light"/>
              </a:rPr>
              <a:t>=123&amp;</a:t>
            </a:r>
          </a:p>
          <a:p>
            <a:r>
              <a:rPr lang="en-US" sz="1400" b="1" dirty="0">
                <a:latin typeface="Abadi MT Condensed Light"/>
                <a:cs typeface="Abadi MT Condensed Light"/>
              </a:rPr>
              <a:t>site=site1.com</a:t>
            </a:r>
          </a:p>
        </p:txBody>
      </p:sp>
      <p:pic>
        <p:nvPicPr>
          <p:cNvPr id="26" name="Picture 25" descr="browser"/>
          <p:cNvPicPr>
            <a:picLocks noChangeAspect="1"/>
          </p:cNvPicPr>
          <p:nvPr/>
        </p:nvPicPr>
        <p:blipFill>
          <a:blip r:embed="rId3"/>
          <a:stretch>
            <a:fillRect/>
          </a:stretch>
        </p:blipFill>
        <p:spPr>
          <a:xfrm>
            <a:off x="1836641" y="2899398"/>
            <a:ext cx="490575" cy="473293"/>
          </a:xfrm>
          <a:prstGeom prst="rect">
            <a:avLst/>
          </a:prstGeom>
        </p:spPr>
      </p:pic>
      <p:sp>
        <p:nvSpPr>
          <p:cNvPr id="27" name="TextBox 26"/>
          <p:cNvSpPr txBox="1"/>
          <p:nvPr/>
        </p:nvSpPr>
        <p:spPr>
          <a:xfrm>
            <a:off x="4617317" y="6281504"/>
            <a:ext cx="2969572" cy="276999"/>
          </a:xfrm>
          <a:prstGeom prst="rect">
            <a:avLst/>
          </a:prstGeom>
          <a:noFill/>
        </p:spPr>
        <p:txBody>
          <a:bodyPr wrap="square" rtlCol="0">
            <a:spAutoFit/>
          </a:bodyPr>
          <a:lstStyle/>
          <a:p>
            <a:pPr algn="ctr"/>
            <a:r>
              <a:rPr lang="en-US" sz="1200" dirty="0">
                <a:solidFill>
                  <a:srgbClr val="000000"/>
                </a:solidFill>
              </a:rPr>
              <a:t>Based on the slide of </a:t>
            </a:r>
            <a:r>
              <a:rPr lang="en-US" sz="1200" dirty="0" err="1">
                <a:solidFill>
                  <a:srgbClr val="000000"/>
                </a:solidFill>
              </a:rPr>
              <a:t>Franziska</a:t>
            </a:r>
            <a:r>
              <a:rPr lang="en-US" sz="1200" dirty="0">
                <a:solidFill>
                  <a:srgbClr val="000000"/>
                </a:solidFill>
              </a:rPr>
              <a:t> </a:t>
            </a:r>
            <a:r>
              <a:rPr lang="en-US" sz="1200" dirty="0" err="1">
                <a:solidFill>
                  <a:srgbClr val="000000"/>
                </a:solidFill>
              </a:rPr>
              <a:t>Roesner</a:t>
            </a:r>
            <a:endParaRPr lang="en-US" sz="1200" dirty="0">
              <a:solidFill>
                <a:srgbClr val="000000"/>
              </a:solidFill>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30</a:t>
            </a:fld>
            <a:endParaRPr lang="en-US"/>
          </a:p>
        </p:txBody>
      </p:sp>
    </p:spTree>
    <p:extLst>
      <p:ext uri="{BB962C8B-B14F-4D97-AF65-F5344CB8AC3E}">
        <p14:creationId xmlns:p14="http://schemas.microsoft.com/office/powerpoint/2010/main" val="83652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p:bldP spid="35" grpId="0" animBg="1"/>
      <p:bldP spid="36" grpId="0" animBg="1"/>
      <p:bldP spid="38" grpId="0" animBg="1"/>
      <p:bldP spid="44" grpId="0" animBg="1"/>
      <p:bldP spid="49" grpId="0"/>
      <p:bldP spid="52" grpId="0"/>
      <p:bldP spid="53" grpId="0"/>
      <p:bldP spid="56" grpId="0" animBg="1"/>
      <p:bldP spid="57" grpId="0"/>
      <p:bldP spid="59" grpId="0"/>
      <p:bldP spid="62" grpId="0"/>
      <p:bldP spid="63" grpId="0" animBg="1"/>
      <p:bldP spid="68" grpId="0"/>
      <p:bldP spid="5" grpId="0" animBg="1"/>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66" y="144408"/>
            <a:ext cx="10515600" cy="1325563"/>
          </a:xfrm>
        </p:spPr>
        <p:txBody>
          <a:bodyPr/>
          <a:lstStyle/>
          <a:p>
            <a:r>
              <a:rPr lang="en-US" b="1" dirty="0">
                <a:solidFill>
                  <a:srgbClr val="FF0000"/>
                </a:solidFill>
                <a:latin typeface="Arial" charset="0"/>
                <a:ea typeface="Arial" charset="0"/>
                <a:cs typeface="Arial" charset="0"/>
              </a:rPr>
              <a:t>First-party cookie setting</a:t>
            </a:r>
          </a:p>
        </p:txBody>
      </p:sp>
      <p:pic>
        <p:nvPicPr>
          <p:cNvPr id="6" name="Picture 5" descr="highlight"/>
          <p:cNvPicPr>
            <a:picLocks noChangeAspect="1"/>
          </p:cNvPicPr>
          <p:nvPr/>
        </p:nvPicPr>
        <p:blipFill>
          <a:blip r:embed="rId2"/>
          <a:stretch>
            <a:fillRect/>
          </a:stretch>
        </p:blipFill>
        <p:spPr>
          <a:xfrm>
            <a:off x="2218399" y="1317701"/>
            <a:ext cx="7870720" cy="4917267"/>
          </a:xfrm>
          <a:prstGeom prst="rect">
            <a:avLst/>
          </a:prstGeom>
          <a:ln>
            <a:noFill/>
          </a:ln>
          <a:effectLst>
            <a:outerShdw blurRad="292100" dist="139700" dir="2700000" algn="tl" rotWithShape="0">
              <a:srgbClr val="333333">
                <a:alpha val="65000"/>
              </a:srgbClr>
            </a:outerShdw>
          </a:effectLst>
        </p:spPr>
      </p:pic>
      <p:sp>
        <p:nvSpPr>
          <p:cNvPr id="7" name="Rectangle 6" descr="highlight"/>
          <p:cNvSpPr/>
          <p:nvPr/>
        </p:nvSpPr>
        <p:spPr>
          <a:xfrm>
            <a:off x="3929127" y="4999684"/>
            <a:ext cx="2370667" cy="310444"/>
          </a:xfrm>
          <a:prstGeom prst="rect">
            <a:avLst/>
          </a:prstGeom>
          <a:solidFill>
            <a:schemeClr val="lt1">
              <a:alpha val="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C0504D"/>
              </a:solidFill>
            </a:endParaRPr>
          </a:p>
        </p:txBody>
      </p:sp>
      <p:sp>
        <p:nvSpPr>
          <p:cNvPr id="8" name="Rectangle 7" descr="highlight"/>
          <p:cNvSpPr/>
          <p:nvPr/>
        </p:nvSpPr>
        <p:spPr>
          <a:xfrm>
            <a:off x="8541949" y="5005514"/>
            <a:ext cx="1185334" cy="313266"/>
          </a:xfrm>
          <a:prstGeom prst="rect">
            <a:avLst/>
          </a:prstGeom>
          <a:solidFill>
            <a:schemeClr val="lt1">
              <a:alpha val="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C0504D"/>
              </a:solidFill>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31</a:t>
            </a:fld>
            <a:endParaRPr lang="en-US"/>
          </a:p>
        </p:txBody>
      </p:sp>
    </p:spTree>
    <p:extLst>
      <p:ext uri="{BB962C8B-B14F-4D97-AF65-F5344CB8AC3E}">
        <p14:creationId xmlns:p14="http://schemas.microsoft.com/office/powerpoint/2010/main" val="143706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6" presetClass="emph" presetSubtype="0" fill="hold" grpId="0" nodeType="withEffect">
                                  <p:stCondLst>
                                    <p:cond delay="0"/>
                                  </p:stCondLst>
                                  <p:childTnLst>
                                    <p:animEffect transition="out" filter="fade">
                                      <p:cBhvr>
                                        <p:cTn id="8" dur="500" tmFilter="0, 0; .2, .5; .8, .5; 1, 0"/>
                                        <p:tgtEl>
                                          <p:spTgt spid="7"/>
                                        </p:tgtEl>
                                      </p:cBhvr>
                                    </p:animEffect>
                                    <p:animScale>
                                      <p:cBhvr>
                                        <p:cTn id="9" dur="250" autoRev="1" fill="hold"/>
                                        <p:tgtEl>
                                          <p:spTgt spid="7"/>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26" presetClass="emph" presetSubtype="0" fill="hold" grpId="0" nodeType="withEffect">
                                  <p:stCondLst>
                                    <p:cond delay="0"/>
                                  </p:stCondLst>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72" y="128642"/>
            <a:ext cx="10515600" cy="1325563"/>
          </a:xfrm>
        </p:spPr>
        <p:txBody>
          <a:bodyPr>
            <a:normAutofit/>
          </a:bodyPr>
          <a:lstStyle/>
          <a:p>
            <a:r>
              <a:rPr lang="en-US" b="1" dirty="0">
                <a:solidFill>
                  <a:srgbClr val="FF0000"/>
                </a:solidFill>
                <a:latin typeface="Arial" charset="0"/>
                <a:ea typeface="Arial" charset="0"/>
                <a:cs typeface="Arial" charset="0"/>
              </a:rPr>
              <a:t>First-party cookies have more benefits</a:t>
            </a:r>
          </a:p>
        </p:txBody>
      </p:sp>
      <p:sp>
        <p:nvSpPr>
          <p:cNvPr id="3" name="Content Placeholder 2"/>
          <p:cNvSpPr>
            <a:spLocks noGrp="1"/>
          </p:cNvSpPr>
          <p:nvPr>
            <p:ph idx="1"/>
          </p:nvPr>
        </p:nvSpPr>
        <p:spPr>
          <a:xfrm>
            <a:off x="909145" y="1726325"/>
            <a:ext cx="6208194" cy="4525963"/>
          </a:xfrm>
        </p:spPr>
        <p:txBody>
          <a:bodyPr>
            <a:normAutofit/>
          </a:bodyPr>
          <a:lstStyle/>
          <a:p>
            <a:r>
              <a:rPr lang="en-US" sz="3200" dirty="0">
                <a:latin typeface="Arial" charset="0"/>
                <a:ea typeface="Arial" charset="0"/>
                <a:cs typeface="Arial" charset="0"/>
              </a:rPr>
              <a:t>Website owners can evaluate</a:t>
            </a:r>
          </a:p>
          <a:p>
            <a:pPr lvl="1"/>
            <a:r>
              <a:rPr lang="en-US" sz="2800" dirty="0">
                <a:latin typeface="Arial" charset="0"/>
                <a:ea typeface="Arial" charset="0"/>
                <a:cs typeface="Arial" charset="0"/>
              </a:rPr>
              <a:t>website statistics</a:t>
            </a:r>
          </a:p>
          <a:p>
            <a:pPr lvl="1"/>
            <a:r>
              <a:rPr lang="en-US" sz="2800" dirty="0">
                <a:latin typeface="Arial" charset="0"/>
                <a:ea typeface="Arial" charset="0"/>
                <a:cs typeface="Arial" charset="0"/>
              </a:rPr>
              <a:t>popularity of certain pages</a:t>
            </a:r>
          </a:p>
          <a:p>
            <a:pPr lvl="1"/>
            <a:r>
              <a:rPr lang="en-US" sz="2800" dirty="0">
                <a:latin typeface="Arial" charset="0"/>
                <a:ea typeface="Arial" charset="0"/>
                <a:cs typeface="Arial" charset="0"/>
              </a:rPr>
              <a:t>popularity of links</a:t>
            </a:r>
          </a:p>
          <a:p>
            <a:pPr lvl="1"/>
            <a:r>
              <a:rPr lang="en-US" sz="2800" dirty="0">
                <a:latin typeface="Arial" charset="0"/>
                <a:ea typeface="Arial" charset="0"/>
                <a:cs typeface="Arial" charset="0"/>
              </a:rPr>
              <a:t>selected and copied phrases</a:t>
            </a:r>
          </a:p>
        </p:txBody>
      </p:sp>
      <p:pic>
        <p:nvPicPr>
          <p:cNvPr id="6" name="Picture 5" descr="&quot;&quot;"/>
          <p:cNvPicPr>
            <a:picLocks noChangeAspect="1"/>
          </p:cNvPicPr>
          <p:nvPr/>
        </p:nvPicPr>
        <p:blipFill>
          <a:blip r:embed="rId2"/>
          <a:stretch>
            <a:fillRect/>
          </a:stretch>
        </p:blipFill>
        <p:spPr>
          <a:xfrm>
            <a:off x="7543800" y="3751266"/>
            <a:ext cx="2831980" cy="1900408"/>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fld id="{3E5BF5F9-4D9A-9543-85E8-59158CD2B6EB}" type="slidenum">
              <a:rPr lang="en-US" smtClean="0"/>
              <a:t>32</a:t>
            </a:fld>
            <a:endParaRPr lang="en-US"/>
          </a:p>
        </p:txBody>
      </p:sp>
    </p:spTree>
    <p:extLst>
      <p:ext uri="{BB962C8B-B14F-4D97-AF65-F5344CB8AC3E}">
        <p14:creationId xmlns:p14="http://schemas.microsoft.com/office/powerpoint/2010/main" val="74340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234" y="205728"/>
            <a:ext cx="10515600" cy="1325563"/>
          </a:xfrm>
        </p:spPr>
        <p:txBody>
          <a:bodyPr/>
          <a:lstStyle/>
          <a:p>
            <a:r>
              <a:rPr lang="en-US" b="1" dirty="0">
                <a:solidFill>
                  <a:srgbClr val="FF0000"/>
                </a:solidFill>
                <a:latin typeface="Arial" charset="0"/>
                <a:ea typeface="Arial" charset="0"/>
                <a:cs typeface="Arial" charset="0"/>
              </a:rPr>
              <a:t>Cross-site Tracking</a:t>
            </a:r>
          </a:p>
        </p:txBody>
      </p:sp>
      <p:sp>
        <p:nvSpPr>
          <p:cNvPr id="10" name="TextBox 9"/>
          <p:cNvSpPr txBox="1"/>
          <p:nvPr/>
        </p:nvSpPr>
        <p:spPr>
          <a:xfrm>
            <a:off x="4617317" y="6141419"/>
            <a:ext cx="2969572" cy="276999"/>
          </a:xfrm>
          <a:prstGeom prst="rect">
            <a:avLst/>
          </a:prstGeom>
          <a:noFill/>
        </p:spPr>
        <p:txBody>
          <a:bodyPr wrap="square" rtlCol="0">
            <a:spAutoFit/>
          </a:bodyPr>
          <a:lstStyle/>
          <a:p>
            <a:pPr algn="ctr"/>
            <a:r>
              <a:rPr lang="en-US" sz="1200" dirty="0">
                <a:solidFill>
                  <a:srgbClr val="000000"/>
                </a:solidFill>
              </a:rPr>
              <a:t>Courtesy of </a:t>
            </a:r>
            <a:r>
              <a:rPr lang="en-US" sz="1200" dirty="0" err="1">
                <a:solidFill>
                  <a:srgbClr val="000000"/>
                </a:solidFill>
              </a:rPr>
              <a:t>Franziska</a:t>
            </a:r>
            <a:r>
              <a:rPr lang="en-US" sz="1200" dirty="0">
                <a:solidFill>
                  <a:srgbClr val="000000"/>
                </a:solidFill>
              </a:rPr>
              <a:t> </a:t>
            </a:r>
            <a:r>
              <a:rPr lang="en-US" sz="1200" dirty="0" err="1">
                <a:solidFill>
                  <a:srgbClr val="000000"/>
                </a:solidFill>
              </a:rPr>
              <a:t>Roesner</a:t>
            </a:r>
            <a:endParaRPr lang="en-US" sz="1200" dirty="0">
              <a:solidFill>
                <a:srgbClr val="000000"/>
              </a:solidFill>
            </a:endParaRPr>
          </a:p>
        </p:txBody>
      </p:sp>
      <p:sp>
        <p:nvSpPr>
          <p:cNvPr id="34" name="Rectangle 33" descr="&quot;&quot;"/>
          <p:cNvSpPr/>
          <p:nvPr/>
        </p:nvSpPr>
        <p:spPr>
          <a:xfrm>
            <a:off x="4088406" y="3026831"/>
            <a:ext cx="1701618" cy="418934"/>
          </a:xfrm>
          <a:prstGeom prst="rect">
            <a:avLst/>
          </a:prstGeom>
          <a:solidFill>
            <a:srgbClr val="FFFF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descr="&quot;&quot;"/>
          <p:cNvSpPr/>
          <p:nvPr/>
        </p:nvSpPr>
        <p:spPr>
          <a:xfrm>
            <a:off x="4105801" y="3562523"/>
            <a:ext cx="1764836" cy="1574465"/>
          </a:xfrm>
          <a:prstGeom prst="rect">
            <a:avLst/>
          </a:prstGeom>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descr="&quot;&quot;"/>
          <p:cNvSpPr/>
          <p:nvPr/>
        </p:nvSpPr>
        <p:spPr>
          <a:xfrm>
            <a:off x="8009451" y="3952834"/>
            <a:ext cx="2161317" cy="1157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descr="&quot;&quot;"/>
          <p:cNvSpPr/>
          <p:nvPr/>
        </p:nvSpPr>
        <p:spPr>
          <a:xfrm>
            <a:off x="8009451" y="3057355"/>
            <a:ext cx="2161316" cy="7586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0" name="Straight Arrow Connector 39" descr="&quot;&quot;"/>
          <p:cNvCxnSpPr/>
          <p:nvPr/>
        </p:nvCxnSpPr>
        <p:spPr>
          <a:xfrm flipV="1">
            <a:off x="5197066" y="3316096"/>
            <a:ext cx="2739354" cy="421994"/>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cxnSp>
        <p:nvCxnSpPr>
          <p:cNvPr id="42" name="Straight Arrow Connector 41" descr="&quot;&quot;"/>
          <p:cNvCxnSpPr>
            <a:endCxn id="63" idx="3"/>
          </p:cNvCxnSpPr>
          <p:nvPr/>
        </p:nvCxnSpPr>
        <p:spPr>
          <a:xfrm flipH="1">
            <a:off x="5322556" y="3445765"/>
            <a:ext cx="3038975" cy="1062832"/>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44" name="Rectangle 43" descr="&quot;&quot;"/>
          <p:cNvSpPr/>
          <p:nvPr/>
        </p:nvSpPr>
        <p:spPr>
          <a:xfrm>
            <a:off x="2081928" y="4350087"/>
            <a:ext cx="1764836" cy="7810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9" name="TextBox 48"/>
          <p:cNvSpPr txBox="1"/>
          <p:nvPr/>
        </p:nvSpPr>
        <p:spPr>
          <a:xfrm>
            <a:off x="9644378" y="4753000"/>
            <a:ext cx="576583" cy="369332"/>
          </a:xfrm>
          <a:prstGeom prst="rect">
            <a:avLst/>
          </a:prstGeom>
          <a:noFill/>
        </p:spPr>
        <p:txBody>
          <a:bodyPr wrap="square" rtlCol="0">
            <a:spAutoFit/>
          </a:bodyPr>
          <a:lstStyle/>
          <a:p>
            <a:r>
              <a:rPr lang="en-US" dirty="0"/>
              <a:t>logs</a:t>
            </a:r>
          </a:p>
        </p:txBody>
      </p:sp>
      <p:sp>
        <p:nvSpPr>
          <p:cNvPr id="52" name="TextBox 51"/>
          <p:cNvSpPr txBox="1"/>
          <p:nvPr/>
        </p:nvSpPr>
        <p:spPr>
          <a:xfrm>
            <a:off x="2081928" y="3980754"/>
            <a:ext cx="1764836" cy="369332"/>
          </a:xfrm>
          <a:prstGeom prst="rect">
            <a:avLst/>
          </a:prstGeom>
          <a:noFill/>
        </p:spPr>
        <p:txBody>
          <a:bodyPr wrap="square" rtlCol="0">
            <a:spAutoFit/>
          </a:bodyPr>
          <a:lstStyle/>
          <a:p>
            <a:r>
              <a:rPr lang="en-US" dirty="0"/>
              <a:t>Cookie Database</a:t>
            </a:r>
          </a:p>
        </p:txBody>
      </p:sp>
      <p:sp>
        <p:nvSpPr>
          <p:cNvPr id="53" name="TextBox 52" descr="&quot;&quot;"/>
          <p:cNvSpPr txBox="1"/>
          <p:nvPr/>
        </p:nvSpPr>
        <p:spPr>
          <a:xfrm>
            <a:off x="2081928" y="4377771"/>
            <a:ext cx="1764836" cy="646331"/>
          </a:xfrm>
          <a:prstGeom prst="rect">
            <a:avLst/>
          </a:prstGeom>
          <a:noFill/>
        </p:spPr>
        <p:txBody>
          <a:bodyPr wrap="square" rtlCol="0">
            <a:spAutoFit/>
          </a:bodyPr>
          <a:lstStyle/>
          <a:p>
            <a:r>
              <a:rPr lang="en-US" b="1" dirty="0" err="1">
                <a:latin typeface="Abadi MT Condensed Light"/>
                <a:cs typeface="Abadi MT Condensed Light"/>
              </a:rPr>
              <a:t>tracker.com</a:t>
            </a:r>
            <a:r>
              <a:rPr lang="en-US" dirty="0">
                <a:latin typeface="Abadi MT Condensed Light"/>
                <a:cs typeface="Abadi MT Condensed Light"/>
              </a:rPr>
              <a:t>: id=789</a:t>
            </a:r>
          </a:p>
        </p:txBody>
      </p:sp>
      <p:sp>
        <p:nvSpPr>
          <p:cNvPr id="54" name="TextBox 53"/>
          <p:cNvSpPr txBox="1"/>
          <p:nvPr/>
        </p:nvSpPr>
        <p:spPr>
          <a:xfrm>
            <a:off x="4094317" y="3046920"/>
            <a:ext cx="1776321" cy="369332"/>
          </a:xfrm>
          <a:prstGeom prst="rect">
            <a:avLst/>
          </a:prstGeom>
          <a:noFill/>
        </p:spPr>
        <p:txBody>
          <a:bodyPr wrap="square" rtlCol="0">
            <a:spAutoFit/>
          </a:bodyPr>
          <a:lstStyle/>
          <a:p>
            <a:r>
              <a:rPr lang="en-US" dirty="0"/>
              <a:t>http://site1.com</a:t>
            </a:r>
          </a:p>
        </p:txBody>
      </p:sp>
      <p:sp>
        <p:nvSpPr>
          <p:cNvPr id="55" name="Rectangle 54" descr="&quot;&quot;"/>
          <p:cNvSpPr/>
          <p:nvPr/>
        </p:nvSpPr>
        <p:spPr>
          <a:xfrm>
            <a:off x="1783197" y="2933872"/>
            <a:ext cx="4276185" cy="2315813"/>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descr="&quot;&quot;"/>
          <p:cNvSpPr/>
          <p:nvPr/>
        </p:nvSpPr>
        <p:spPr>
          <a:xfrm>
            <a:off x="7721026" y="2933871"/>
            <a:ext cx="2629845" cy="2315812"/>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8361530" y="3444827"/>
            <a:ext cx="1897900" cy="369332"/>
          </a:xfrm>
          <a:prstGeom prst="rect">
            <a:avLst/>
          </a:prstGeom>
          <a:noFill/>
        </p:spPr>
        <p:txBody>
          <a:bodyPr wrap="square" rtlCol="0">
            <a:spAutoFit/>
          </a:bodyPr>
          <a:lstStyle/>
          <a:p>
            <a:r>
              <a:rPr lang="en-US" dirty="0"/>
              <a:t>processing engine</a:t>
            </a:r>
          </a:p>
        </p:txBody>
      </p:sp>
      <p:sp>
        <p:nvSpPr>
          <p:cNvPr id="58" name="TextBox 57"/>
          <p:cNvSpPr txBox="1"/>
          <p:nvPr/>
        </p:nvSpPr>
        <p:spPr>
          <a:xfrm>
            <a:off x="6253962" y="3091487"/>
            <a:ext cx="1127336" cy="307777"/>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id=789</a:t>
            </a:r>
          </a:p>
        </p:txBody>
      </p:sp>
      <p:sp>
        <p:nvSpPr>
          <p:cNvPr id="59" name="TextBox 58" descr="&quot;&quot;"/>
          <p:cNvSpPr txBox="1"/>
          <p:nvPr/>
        </p:nvSpPr>
        <p:spPr>
          <a:xfrm>
            <a:off x="8009450" y="3952834"/>
            <a:ext cx="2086616" cy="584776"/>
          </a:xfrm>
          <a:prstGeom prst="rect">
            <a:avLst/>
          </a:prstGeom>
          <a:noFill/>
        </p:spPr>
        <p:txBody>
          <a:bodyPr wrap="square" rtlCol="0">
            <a:spAutoFit/>
          </a:bodyPr>
          <a:lstStyle/>
          <a:p>
            <a:r>
              <a:rPr lang="en-US" sz="1600" dirty="0">
                <a:latin typeface="Abadi MT Condensed Light"/>
                <a:cs typeface="Abadi MT Condensed Light"/>
              </a:rPr>
              <a:t>9:30am: user 789 visited site1.com</a:t>
            </a:r>
          </a:p>
        </p:txBody>
      </p:sp>
      <p:sp>
        <p:nvSpPr>
          <p:cNvPr id="62" name="TextBox 61"/>
          <p:cNvSpPr txBox="1"/>
          <p:nvPr/>
        </p:nvSpPr>
        <p:spPr>
          <a:xfrm>
            <a:off x="4105802" y="3552209"/>
            <a:ext cx="1815621" cy="1569660"/>
          </a:xfrm>
          <a:prstGeom prst="rect">
            <a:avLst/>
          </a:prstGeom>
          <a:noFill/>
          <a:ln>
            <a:noFill/>
          </a:ln>
        </p:spPr>
        <p:txBody>
          <a:bodyPr wrap="square" rtlCol="0">
            <a:spAutoFit/>
          </a:bodyPr>
          <a:lstStyle/>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 </a:t>
            </a:r>
            <a:r>
              <a:rPr lang="en-US" sz="1200" b="1" dirty="0" err="1">
                <a:latin typeface="Courier"/>
                <a:cs typeface="Courier"/>
              </a:rPr>
              <a:t>src</a:t>
            </a:r>
            <a:r>
              <a:rPr lang="en-US" sz="1200" b="1" dirty="0">
                <a:latin typeface="Courier"/>
                <a:cs typeface="Courier"/>
              </a:rPr>
              <a:t>=</a:t>
            </a:r>
            <a:r>
              <a:rPr lang="en-US" sz="1200" b="1" dirty="0" err="1">
                <a:latin typeface="Courier"/>
                <a:cs typeface="Courier"/>
              </a:rPr>
              <a:t>tracker.com</a:t>
            </a:r>
            <a:r>
              <a:rPr lang="en-US" sz="1200" b="1" dirty="0">
                <a:latin typeface="Courier"/>
                <a:cs typeface="Courier"/>
              </a:rPr>
              <a:t>/</a:t>
            </a:r>
            <a:r>
              <a:rPr lang="en-US" sz="1200" b="1" dirty="0" err="1">
                <a:latin typeface="Courier"/>
                <a:cs typeface="Courier"/>
              </a:rPr>
              <a:t>ad.html</a:t>
            </a:r>
            <a:r>
              <a:rPr lang="en-US" sz="1200" b="1" dirty="0">
                <a:latin typeface="Courier"/>
                <a:cs typeface="Courier"/>
              </a:rPr>
              <a:t>&gt;</a:t>
            </a: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&gt;</a:t>
            </a:r>
          </a:p>
        </p:txBody>
      </p:sp>
      <p:sp>
        <p:nvSpPr>
          <p:cNvPr id="63" name="Rectangle 62"/>
          <p:cNvSpPr/>
          <p:nvPr/>
        </p:nvSpPr>
        <p:spPr>
          <a:xfrm>
            <a:off x="4315377" y="4245222"/>
            <a:ext cx="1007179" cy="526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ad</a:t>
            </a:r>
          </a:p>
        </p:txBody>
      </p:sp>
      <p:sp>
        <p:nvSpPr>
          <p:cNvPr id="64" name="TextBox 63" descr="&quot;&quot;"/>
          <p:cNvSpPr txBox="1"/>
          <p:nvPr/>
        </p:nvSpPr>
        <p:spPr>
          <a:xfrm>
            <a:off x="8009450" y="4508597"/>
            <a:ext cx="2086616" cy="584776"/>
          </a:xfrm>
          <a:prstGeom prst="rect">
            <a:avLst/>
          </a:prstGeom>
          <a:noFill/>
        </p:spPr>
        <p:txBody>
          <a:bodyPr wrap="square" rtlCol="0">
            <a:spAutoFit/>
          </a:bodyPr>
          <a:lstStyle/>
          <a:p>
            <a:r>
              <a:rPr lang="en-US" sz="1600" dirty="0">
                <a:latin typeface="Abadi MT Condensed Light"/>
                <a:cs typeface="Abadi MT Condensed Light"/>
              </a:rPr>
              <a:t>9:31am: user 789 visited site2.com</a:t>
            </a:r>
          </a:p>
        </p:txBody>
      </p:sp>
      <p:sp>
        <p:nvSpPr>
          <p:cNvPr id="65" name="TextBox 64"/>
          <p:cNvSpPr txBox="1"/>
          <p:nvPr/>
        </p:nvSpPr>
        <p:spPr>
          <a:xfrm>
            <a:off x="4098274" y="3051829"/>
            <a:ext cx="1776321" cy="369332"/>
          </a:xfrm>
          <a:prstGeom prst="rect">
            <a:avLst/>
          </a:prstGeom>
          <a:noFill/>
        </p:spPr>
        <p:txBody>
          <a:bodyPr wrap="square" rtlCol="0">
            <a:spAutoFit/>
          </a:bodyPr>
          <a:lstStyle/>
          <a:p>
            <a:r>
              <a:rPr lang="en-US" dirty="0"/>
              <a:t>http://site2.com</a:t>
            </a:r>
          </a:p>
        </p:txBody>
      </p:sp>
      <p:sp>
        <p:nvSpPr>
          <p:cNvPr id="66" name="TextBox 65"/>
          <p:cNvSpPr txBox="1"/>
          <p:nvPr/>
        </p:nvSpPr>
        <p:spPr>
          <a:xfrm>
            <a:off x="6273019" y="4186757"/>
            <a:ext cx="1127336" cy="307777"/>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id=789</a:t>
            </a:r>
          </a:p>
        </p:txBody>
      </p:sp>
      <p:sp>
        <p:nvSpPr>
          <p:cNvPr id="68" name="TextBox 67"/>
          <p:cNvSpPr txBox="1"/>
          <p:nvPr/>
        </p:nvSpPr>
        <p:spPr>
          <a:xfrm>
            <a:off x="8260299" y="2584859"/>
            <a:ext cx="1513989" cy="369332"/>
          </a:xfrm>
          <a:prstGeom prst="rect">
            <a:avLst/>
          </a:prstGeom>
          <a:noFill/>
        </p:spPr>
        <p:txBody>
          <a:bodyPr wrap="square" rtlCol="0">
            <a:spAutoFit/>
          </a:bodyPr>
          <a:lstStyle/>
          <a:p>
            <a:pPr algn="ctr"/>
            <a:r>
              <a:rPr lang="en-US" dirty="0" err="1"/>
              <a:t>tracker.com</a:t>
            </a:r>
            <a:endParaRPr lang="en-US" dirty="0"/>
          </a:p>
        </p:txBody>
      </p:sp>
      <p:sp>
        <p:nvSpPr>
          <p:cNvPr id="5" name="Oval 4" descr="highlight"/>
          <p:cNvSpPr/>
          <p:nvPr/>
        </p:nvSpPr>
        <p:spPr>
          <a:xfrm>
            <a:off x="7805177" y="3816053"/>
            <a:ext cx="2394675" cy="143363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65234" y="1327513"/>
            <a:ext cx="11521966" cy="1384995"/>
          </a:xfrm>
          <a:prstGeom prst="rect">
            <a:avLst/>
          </a:prstGeom>
          <a:noFill/>
        </p:spPr>
        <p:txBody>
          <a:bodyPr wrap="square" rtlCol="0">
            <a:spAutoFit/>
          </a:bodyPr>
          <a:lstStyle/>
          <a:p>
            <a:r>
              <a:rPr lang="en-US" sz="2800" b="1" dirty="0">
                <a:solidFill>
                  <a:srgbClr val="3366FF"/>
                </a:solidFill>
                <a:latin typeface="Arial" charset="0"/>
                <a:ea typeface="Arial" charset="0"/>
                <a:cs typeface="Arial" charset="0"/>
              </a:rPr>
              <a:t>Third-party cookies</a:t>
            </a:r>
            <a:r>
              <a:rPr lang="en-US" sz="2800" dirty="0">
                <a:solidFill>
                  <a:srgbClr val="3366FF"/>
                </a:solidFill>
                <a:latin typeface="Arial" charset="0"/>
                <a:ea typeface="Arial" charset="0"/>
                <a:cs typeface="Arial" charset="0"/>
              </a:rPr>
              <a:t> </a:t>
            </a:r>
            <a:r>
              <a:rPr lang="en-US" sz="2800" dirty="0">
                <a:latin typeface="Arial" charset="0"/>
                <a:ea typeface="Arial" charset="0"/>
                <a:cs typeface="Arial" charset="0"/>
              </a:rPr>
              <a:t>are used to track users </a:t>
            </a:r>
            <a:r>
              <a:rPr lang="en-US" sz="2800" dirty="0">
                <a:solidFill>
                  <a:srgbClr val="3366FF"/>
                </a:solidFill>
                <a:latin typeface="Arial" charset="0"/>
                <a:ea typeface="Arial" charset="0"/>
                <a:cs typeface="Arial" charset="0"/>
              </a:rPr>
              <a:t>across sites and collect their browsing history.</a:t>
            </a:r>
            <a:endParaRPr lang="en-US" sz="2800" dirty="0">
              <a:latin typeface="Arial" charset="0"/>
              <a:ea typeface="Arial" charset="0"/>
              <a:cs typeface="Arial" charset="0"/>
            </a:endParaRPr>
          </a:p>
          <a:p>
            <a:endParaRPr lang="en-US" sz="2800" dirty="0">
              <a:latin typeface="Arial" charset="0"/>
              <a:ea typeface="Arial" charset="0"/>
              <a:cs typeface="Arial" charset="0"/>
            </a:endParaRPr>
          </a:p>
        </p:txBody>
      </p:sp>
      <p:pic>
        <p:nvPicPr>
          <p:cNvPr id="30" name="Picture 29" descr="browser"/>
          <p:cNvPicPr>
            <a:picLocks noChangeAspect="1"/>
          </p:cNvPicPr>
          <p:nvPr/>
        </p:nvPicPr>
        <p:blipFill>
          <a:blip r:embed="rId3"/>
          <a:stretch>
            <a:fillRect/>
          </a:stretch>
        </p:blipFill>
        <p:spPr>
          <a:xfrm>
            <a:off x="1814731" y="3000911"/>
            <a:ext cx="490575" cy="473293"/>
          </a:xfrm>
          <a:prstGeom prst="rect">
            <a:avLst/>
          </a:prstGeom>
        </p:spPr>
      </p:pic>
      <p:sp>
        <p:nvSpPr>
          <p:cNvPr id="3" name="Rectangle 2">
            <a:extLst>
              <a:ext uri="{FF2B5EF4-FFF2-40B4-BE49-F238E27FC236}">
                <a16:creationId xmlns:a16="http://schemas.microsoft.com/office/drawing/2014/main" id="{C8CBE033-E65C-1C48-864F-6408E42494E1}"/>
              </a:ext>
            </a:extLst>
          </p:cNvPr>
          <p:cNvSpPr/>
          <p:nvPr/>
        </p:nvSpPr>
        <p:spPr>
          <a:xfrm>
            <a:off x="1417763" y="6487647"/>
            <a:ext cx="9710511" cy="338554"/>
          </a:xfrm>
          <a:prstGeom prst="rect">
            <a:avLst/>
          </a:prstGeom>
        </p:spPr>
        <p:txBody>
          <a:bodyPr wrap="square">
            <a:spAutoFit/>
          </a:bodyPr>
          <a:lstStyle/>
          <a:p>
            <a:pPr marL="0" lvl="1"/>
            <a:r>
              <a:rPr lang="en-US" sz="1400" dirty="0"/>
              <a:t> </a:t>
            </a:r>
            <a:r>
              <a:rPr lang="en-US" sz="1600" dirty="0" err="1"/>
              <a:t>Roesner</a:t>
            </a:r>
            <a:r>
              <a:rPr lang="en-US" sz="1600" dirty="0"/>
              <a:t> </a:t>
            </a:r>
            <a:r>
              <a:rPr lang="en-US" sz="1600" i="1" dirty="0"/>
              <a:t>et al.</a:t>
            </a:r>
            <a:r>
              <a:rPr lang="en-US" sz="1600" dirty="0"/>
              <a:t> “Detecting and Defending Against Third-Party Tracking on the Web” NSDI 2012</a:t>
            </a:r>
            <a:endParaRPr lang="en-US" sz="1400" dirty="0"/>
          </a:p>
        </p:txBody>
      </p:sp>
      <p:sp>
        <p:nvSpPr>
          <p:cNvPr id="4" name="Slide Number Placeholder 3"/>
          <p:cNvSpPr>
            <a:spLocks noGrp="1"/>
          </p:cNvSpPr>
          <p:nvPr>
            <p:ph type="sldNum" sz="quarter" idx="12"/>
          </p:nvPr>
        </p:nvSpPr>
        <p:spPr/>
        <p:txBody>
          <a:bodyPr/>
          <a:lstStyle/>
          <a:p>
            <a:fld id="{3E5BF5F9-4D9A-9543-85E8-59158CD2B6EB}" type="slidenum">
              <a:rPr lang="en-US" smtClean="0"/>
              <a:t>33</a:t>
            </a:fld>
            <a:endParaRPr lang="en-US"/>
          </a:p>
        </p:txBody>
      </p:sp>
    </p:spTree>
    <p:extLst>
      <p:ext uri="{BB962C8B-B14F-4D97-AF65-F5344CB8AC3E}">
        <p14:creationId xmlns:p14="http://schemas.microsoft.com/office/powerpoint/2010/main" val="37373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6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6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0"/>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6"/>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9"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dissolve">
                                      <p:cBhvr>
                                        <p:cTn id="71" dur="500"/>
                                        <p:tgtEl>
                                          <p:spTgt spid="34"/>
                                        </p:tgtEl>
                                      </p:cBhvr>
                                    </p:animEffect>
                                  </p:childTnLst>
                                </p:cTn>
                              </p:par>
                            </p:childTnLst>
                          </p:cTn>
                        </p:par>
                        <p:par>
                          <p:cTn id="72" fill="hold">
                            <p:stCondLst>
                              <p:cond delay="500"/>
                            </p:stCondLst>
                            <p:childTnLst>
                              <p:par>
                                <p:cTn id="73" presetID="9" presetClass="exit" presetSubtype="0" fill="hold" grpId="1" nodeType="afterEffect">
                                  <p:stCondLst>
                                    <p:cond delay="1000"/>
                                  </p:stCondLst>
                                  <p:childTnLst>
                                    <p:animEffect transition="out" filter="dissolve">
                                      <p:cBhvr>
                                        <p:cTn id="74" dur="500"/>
                                        <p:tgtEl>
                                          <p:spTgt spid="34"/>
                                        </p:tgtEl>
                                      </p:cBhvr>
                                    </p:animEffect>
                                    <p:set>
                                      <p:cBhvr>
                                        <p:cTn id="75" dur="1" fill="hold">
                                          <p:stCondLst>
                                            <p:cond delay="499"/>
                                          </p:stCondLst>
                                        </p:cTn>
                                        <p:tgtEl>
                                          <p:spTgt spid="3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2" nodeType="clickEffect">
                                  <p:stCondLst>
                                    <p:cond delay="0"/>
                                  </p:stCondLst>
                                  <p:childTnLst>
                                    <p:set>
                                      <p:cBhvr>
                                        <p:cTn id="79" dur="1" fill="hold">
                                          <p:stCondLst>
                                            <p:cond delay="0"/>
                                          </p:stCondLst>
                                        </p:cTn>
                                        <p:tgtEl>
                                          <p:spTgt spid="6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2"/>
                                        </p:tgtEl>
                                        <p:attrNameLst>
                                          <p:attrName>style.visibility</p:attrName>
                                        </p:attrNameLst>
                                      </p:cBhvr>
                                      <p:to>
                                        <p:strVal val="visible"/>
                                      </p:to>
                                    </p:set>
                                  </p:childTnLst>
                                </p:cTn>
                              </p:par>
                              <p:par>
                                <p:cTn id="90" presetID="1" presetClass="entr" presetSubtype="0" fill="hold" grpId="2" nodeType="withEffect">
                                  <p:stCondLst>
                                    <p:cond delay="0"/>
                                  </p:stCondLst>
                                  <p:childTnLst>
                                    <p:set>
                                      <p:cBhvr>
                                        <p:cTn id="91" dur="1" fill="hold">
                                          <p:stCondLst>
                                            <p:cond delay="0"/>
                                          </p:stCondLst>
                                        </p:cTn>
                                        <p:tgtEl>
                                          <p:spTgt spid="6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6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6" grpId="0" animBg="1"/>
      <p:bldP spid="38" grpId="0" animBg="1"/>
      <p:bldP spid="44" grpId="0" animBg="1"/>
      <p:bldP spid="49" grpId="0"/>
      <p:bldP spid="52" grpId="0"/>
      <p:bldP spid="53" grpId="0"/>
      <p:bldP spid="54" grpId="0"/>
      <p:bldP spid="54" grpId="1"/>
      <p:bldP spid="55" grpId="0" animBg="1"/>
      <p:bldP spid="56" grpId="0" animBg="1"/>
      <p:bldP spid="57" grpId="0"/>
      <p:bldP spid="58" grpId="0" animBg="1"/>
      <p:bldP spid="59" grpId="0"/>
      <p:bldP spid="62" grpId="0"/>
      <p:bldP spid="62" grpId="1"/>
      <p:bldP spid="62" grpId="2"/>
      <p:bldP spid="63" grpId="0" animBg="1"/>
      <p:bldP spid="63" grpId="1" animBg="1"/>
      <p:bldP spid="63" grpId="2" animBg="1"/>
      <p:bldP spid="64" grpId="0"/>
      <p:bldP spid="65" grpId="0"/>
      <p:bldP spid="66" grpId="0" animBg="1"/>
      <p:bldP spid="66" grpId="1" animBg="1"/>
      <p:bldP spid="68" grpId="0"/>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okie setting in browser"/>
          <p:cNvPicPr>
            <a:picLocks noChangeAspect="1"/>
          </p:cNvPicPr>
          <p:nvPr/>
        </p:nvPicPr>
        <p:blipFill>
          <a:blip r:embed="rId2"/>
          <a:stretch>
            <a:fillRect/>
          </a:stretch>
        </p:blipFill>
        <p:spPr>
          <a:xfrm>
            <a:off x="2122540" y="1325563"/>
            <a:ext cx="7870720" cy="491726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349469" y="0"/>
            <a:ext cx="10515600" cy="1325563"/>
          </a:xfrm>
        </p:spPr>
        <p:txBody>
          <a:bodyPr>
            <a:normAutofit/>
          </a:bodyPr>
          <a:lstStyle/>
          <a:p>
            <a:r>
              <a:rPr lang="en-US" b="1" dirty="0">
                <a:solidFill>
                  <a:srgbClr val="FF0000"/>
                </a:solidFill>
                <a:latin typeface="Arial" charset="0"/>
                <a:ea typeface="Arial" charset="0"/>
                <a:cs typeface="Arial" charset="0"/>
              </a:rPr>
              <a:t>Third-party cookies blocking</a:t>
            </a:r>
          </a:p>
        </p:txBody>
      </p:sp>
      <p:sp>
        <p:nvSpPr>
          <p:cNvPr id="8" name="Rectangle 7" descr="highlight"/>
          <p:cNvSpPr/>
          <p:nvPr/>
        </p:nvSpPr>
        <p:spPr>
          <a:xfrm>
            <a:off x="4165796" y="5284296"/>
            <a:ext cx="3378004" cy="310444"/>
          </a:xfrm>
          <a:prstGeom prst="rect">
            <a:avLst/>
          </a:prstGeom>
          <a:solidFill>
            <a:schemeClr val="lt1">
              <a:alpha val="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C0504D"/>
              </a:solidFill>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34</a:t>
            </a:fld>
            <a:endParaRPr lang="en-US"/>
          </a:p>
        </p:txBody>
      </p:sp>
    </p:spTree>
    <p:extLst>
      <p:ext uri="{BB962C8B-B14F-4D97-AF65-F5344CB8AC3E}">
        <p14:creationId xmlns:p14="http://schemas.microsoft.com/office/powerpoint/2010/main" val="24704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6" presetClass="emph" presetSubtype="0" fill="hold" grpId="0" nodeType="withEffect">
                                  <p:stCondLst>
                                    <p:cond delay="0"/>
                                  </p:stCondLst>
                                  <p:childTnLst>
                                    <p:animEffect transition="out" filter="fade">
                                      <p:cBhvr>
                                        <p:cTn id="8" dur="500" tmFilter="0, 0; .2, .5; .8, .5; 1, 0"/>
                                        <p:tgtEl>
                                          <p:spTgt spid="8"/>
                                        </p:tgtEl>
                                      </p:cBhvr>
                                    </p:animEffect>
                                    <p:animScale>
                                      <p:cBhvr>
                                        <p:cTn id="9"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359" y="283861"/>
            <a:ext cx="10515600" cy="1325563"/>
          </a:xfrm>
        </p:spPr>
        <p:txBody>
          <a:bodyPr/>
          <a:lstStyle/>
          <a:p>
            <a:r>
              <a:rPr lang="en-US" b="1" dirty="0">
                <a:solidFill>
                  <a:srgbClr val="FF0000"/>
                </a:solidFill>
                <a:latin typeface="Arial" charset="0"/>
                <a:ea typeface="Arial" charset="0"/>
                <a:cs typeface="Arial" charset="0"/>
              </a:rPr>
              <a:t>What if I block third-party cookies?</a:t>
            </a:r>
          </a:p>
        </p:txBody>
      </p:sp>
      <p:sp>
        <p:nvSpPr>
          <p:cNvPr id="3" name="Content Placeholder 2"/>
          <p:cNvSpPr>
            <a:spLocks noGrp="1"/>
          </p:cNvSpPr>
          <p:nvPr>
            <p:ph idx="1"/>
          </p:nvPr>
        </p:nvSpPr>
        <p:spPr/>
        <p:txBody>
          <a:bodyPr>
            <a:normAutofit/>
          </a:bodyPr>
          <a:lstStyle/>
          <a:p>
            <a:r>
              <a:rPr lang="en-US" dirty="0">
                <a:latin typeface="Arial" charset="0"/>
                <a:ea typeface="Arial" charset="0"/>
                <a:cs typeface="Arial" charset="0"/>
              </a:rPr>
              <a:t>Option blocks the </a:t>
            </a:r>
            <a:r>
              <a:rPr lang="en-US" b="1" dirty="0">
                <a:latin typeface="Arial" charset="0"/>
                <a:ea typeface="Arial" charset="0"/>
                <a:cs typeface="Arial" charset="0"/>
              </a:rPr>
              <a:t>setting</a:t>
            </a:r>
            <a:r>
              <a:rPr lang="en-US" dirty="0">
                <a:latin typeface="Arial" charset="0"/>
                <a:ea typeface="Arial" charset="0"/>
                <a:cs typeface="Arial" charset="0"/>
              </a:rPr>
              <a:t> of third-party cookies: all browsers</a:t>
            </a:r>
          </a:p>
          <a:p>
            <a:r>
              <a:rPr lang="en-US" dirty="0">
                <a:latin typeface="Arial" charset="0"/>
                <a:ea typeface="Arial" charset="0"/>
                <a:cs typeface="Arial" charset="0"/>
              </a:rPr>
              <a:t>Option blocks the </a:t>
            </a:r>
            <a:r>
              <a:rPr lang="en-US" b="1" dirty="0">
                <a:latin typeface="Arial" charset="0"/>
                <a:ea typeface="Arial" charset="0"/>
                <a:cs typeface="Arial" charset="0"/>
              </a:rPr>
              <a:t>sending</a:t>
            </a:r>
            <a:r>
              <a:rPr lang="en-US" b="1" i="1" dirty="0">
                <a:latin typeface="Arial" charset="0"/>
                <a:ea typeface="Arial" charset="0"/>
                <a:cs typeface="Arial" charset="0"/>
              </a:rPr>
              <a:t> </a:t>
            </a:r>
            <a:r>
              <a:rPr lang="en-US" dirty="0">
                <a:latin typeface="Arial" charset="0"/>
                <a:ea typeface="Arial" charset="0"/>
                <a:cs typeface="Arial" charset="0"/>
              </a:rPr>
              <a:t>of third-party cookies: </a:t>
            </a:r>
            <a:r>
              <a:rPr lang="en-US" b="1" dirty="0">
                <a:solidFill>
                  <a:srgbClr val="3366FF"/>
                </a:solidFill>
                <a:latin typeface="Arial" charset="0"/>
                <a:ea typeface="Arial" charset="0"/>
                <a:cs typeface="Arial" charset="0"/>
              </a:rPr>
              <a:t>only in Firefox and Chrome</a:t>
            </a:r>
          </a:p>
          <a:p>
            <a:endParaRPr lang="en-US" dirty="0">
              <a:latin typeface="Arial" charset="0"/>
              <a:ea typeface="Arial" charset="0"/>
              <a:cs typeface="Arial" charset="0"/>
            </a:endParaRPr>
          </a:p>
          <a:p>
            <a:r>
              <a:rPr lang="en-US" dirty="0">
                <a:latin typeface="Arial" charset="0"/>
                <a:ea typeface="Arial" charset="0"/>
                <a:cs typeface="Arial" charset="0"/>
              </a:rPr>
              <a:t>Result: Once a third-party cookie is somehow set, </a:t>
            </a:r>
            <a:r>
              <a:rPr lang="en-US" b="1" dirty="0">
                <a:solidFill>
                  <a:srgbClr val="3366FF"/>
                </a:solidFill>
                <a:latin typeface="Arial" charset="0"/>
                <a:ea typeface="Arial" charset="0"/>
                <a:cs typeface="Arial" charset="0"/>
              </a:rPr>
              <a:t>it can be used </a:t>
            </a:r>
            <a:r>
              <a:rPr lang="en-US" dirty="0">
                <a:latin typeface="Arial" panose="020B0604020202020204" pitchFamily="34" charset="0"/>
                <a:cs typeface="Arial" panose="020B0604020202020204" pitchFamily="34" charset="0"/>
              </a:rPr>
              <a:t>(in Internet Explorer)</a:t>
            </a:r>
            <a:r>
              <a:rPr lang="en-US" dirty="0">
                <a:latin typeface="Arial" panose="020B0604020202020204" pitchFamily="34" charset="0"/>
                <a:ea typeface="Arial" charset="0"/>
                <a:cs typeface="Arial" panose="020B0604020202020204" pitchFamily="34" charset="0"/>
              </a:rPr>
              <a:t>.</a:t>
            </a:r>
          </a:p>
          <a:p>
            <a:endParaRPr lang="en-US" dirty="0">
              <a:latin typeface="Arial" charset="0"/>
              <a:ea typeface="Arial" charset="0"/>
              <a:cs typeface="Arial" charset="0"/>
            </a:endParaRPr>
          </a:p>
        </p:txBody>
      </p:sp>
      <p:sp>
        <p:nvSpPr>
          <p:cNvPr id="5" name="Rectangle 4">
            <a:extLst>
              <a:ext uri="{FF2B5EF4-FFF2-40B4-BE49-F238E27FC236}">
                <a16:creationId xmlns:a16="http://schemas.microsoft.com/office/drawing/2014/main" id="{A383B3F3-D2F8-0340-9DE0-8B85CF825712}"/>
              </a:ext>
            </a:extLst>
          </p:cNvPr>
          <p:cNvSpPr/>
          <p:nvPr/>
        </p:nvSpPr>
        <p:spPr>
          <a:xfrm>
            <a:off x="206828" y="6176963"/>
            <a:ext cx="9612086" cy="584775"/>
          </a:xfrm>
          <a:prstGeom prst="rect">
            <a:avLst/>
          </a:prstGeom>
        </p:spPr>
        <p:txBody>
          <a:bodyPr wrap="square">
            <a:spAutoFit/>
          </a:bodyPr>
          <a:lstStyle/>
          <a:p>
            <a:pPr marL="0" lvl="1"/>
            <a:r>
              <a:rPr lang="en-US" sz="14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Roesner</a:t>
            </a:r>
            <a:r>
              <a:rPr lang="en-US" sz="1600"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etal</a:t>
            </a:r>
            <a:r>
              <a:rPr lang="en-US" sz="1600" dirty="0">
                <a:latin typeface="Arial" panose="020B0604020202020204" pitchFamily="34" charset="0"/>
                <a:cs typeface="Arial" panose="020B0604020202020204" pitchFamily="34" charset="0"/>
              </a:rPr>
              <a:t> “Detecting and Defending Against Third-Party Tracking on the Web”</a:t>
            </a:r>
          </a:p>
          <a:p>
            <a:pPr marL="0" lvl="1"/>
            <a:r>
              <a:rPr lang="en-US" sz="1600" dirty="0">
                <a:latin typeface="Arial" panose="020B0604020202020204" pitchFamily="34" charset="0"/>
                <a:cs typeface="Arial" panose="020B0604020202020204" pitchFamily="34" charset="0"/>
              </a:rPr>
              <a:t>	      NSDI’2012</a:t>
            </a:r>
            <a:endParaRPr lang="en-US" sz="1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35</a:t>
            </a:fld>
            <a:endParaRPr lang="en-US"/>
          </a:p>
        </p:txBody>
      </p:sp>
    </p:spTree>
    <p:extLst>
      <p:ext uri="{BB962C8B-B14F-4D97-AF65-F5344CB8AC3E}">
        <p14:creationId xmlns:p14="http://schemas.microsoft.com/office/powerpoint/2010/main" val="9319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7046" y="88495"/>
            <a:ext cx="8229600" cy="1143000"/>
          </a:xfrm>
        </p:spPr>
        <p:txBody>
          <a:bodyPr/>
          <a:lstStyle/>
          <a:p>
            <a:r>
              <a:rPr lang="en-US" b="1" dirty="0">
                <a:solidFill>
                  <a:srgbClr val="FF0000"/>
                </a:solidFill>
                <a:latin typeface="Arial" charset="0"/>
                <a:ea typeface="Arial" charset="0"/>
                <a:cs typeface="Arial" charset="0"/>
              </a:rPr>
              <a:t>Forced Cross-sites Tracking</a:t>
            </a:r>
          </a:p>
        </p:txBody>
      </p:sp>
      <p:sp>
        <p:nvSpPr>
          <p:cNvPr id="21" name="Rectangle 20" descr="&quot;&quot;"/>
          <p:cNvSpPr/>
          <p:nvPr/>
        </p:nvSpPr>
        <p:spPr>
          <a:xfrm>
            <a:off x="4141383" y="3862162"/>
            <a:ext cx="1764836" cy="189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descr="&quot;&quot;"/>
          <p:cNvSpPr txBox="1"/>
          <p:nvPr/>
        </p:nvSpPr>
        <p:spPr>
          <a:xfrm>
            <a:off x="4141384" y="3888194"/>
            <a:ext cx="1815621" cy="1569660"/>
          </a:xfrm>
          <a:prstGeom prst="rect">
            <a:avLst/>
          </a:prstGeom>
          <a:noFill/>
        </p:spPr>
        <p:txBody>
          <a:bodyPr wrap="square" rtlCol="0">
            <a:spAutoFit/>
          </a:bodyPr>
          <a:lstStyle/>
          <a:p>
            <a:r>
              <a:rPr lang="en-US" sz="1200" b="1" dirty="0">
                <a:latin typeface="Courier"/>
                <a:cs typeface="Courier"/>
              </a:rPr>
              <a:t>&lt;iframe </a:t>
            </a:r>
            <a:r>
              <a:rPr lang="en-US" sz="1200" b="1" dirty="0" err="1">
                <a:latin typeface="Courier"/>
                <a:cs typeface="Courier"/>
              </a:rPr>
              <a:t>src</a:t>
            </a:r>
            <a:r>
              <a:rPr lang="en-US" sz="1200" b="1" dirty="0">
                <a:latin typeface="Courier"/>
                <a:cs typeface="Courier"/>
              </a:rPr>
              <a:t>=</a:t>
            </a:r>
            <a:r>
              <a:rPr lang="en-US" sz="1200" b="1" dirty="0" err="1">
                <a:latin typeface="Courier"/>
                <a:cs typeface="Courier"/>
              </a:rPr>
              <a:t>tracker.com</a:t>
            </a:r>
            <a:r>
              <a:rPr lang="en-US" sz="1200" b="1" dirty="0">
                <a:latin typeface="Courier"/>
                <a:cs typeface="Courier"/>
              </a:rPr>
              <a:t>/</a:t>
            </a:r>
            <a:r>
              <a:rPr lang="en-US" sz="1200" b="1" dirty="0" err="1">
                <a:latin typeface="Courier"/>
                <a:cs typeface="Courier"/>
              </a:rPr>
              <a:t>ad.html</a:t>
            </a:r>
            <a:r>
              <a:rPr lang="en-US" sz="1200" b="1" dirty="0">
                <a:latin typeface="Courier"/>
                <a:cs typeface="Courier"/>
              </a:rPr>
              <a:t>&gt;</a:t>
            </a: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&gt;</a:t>
            </a:r>
          </a:p>
        </p:txBody>
      </p:sp>
      <p:sp>
        <p:nvSpPr>
          <p:cNvPr id="36" name="Rectangle 35" descr="&quot;&quot;"/>
          <p:cNvSpPr/>
          <p:nvPr/>
        </p:nvSpPr>
        <p:spPr>
          <a:xfrm>
            <a:off x="8066445" y="2107043"/>
            <a:ext cx="2161316" cy="15045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Rectangle 36" descr="&quot;&quot;"/>
          <p:cNvSpPr/>
          <p:nvPr/>
        </p:nvSpPr>
        <p:spPr>
          <a:xfrm>
            <a:off x="8066445" y="4146134"/>
            <a:ext cx="2161317" cy="16066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TextBox 37"/>
          <p:cNvSpPr txBox="1"/>
          <p:nvPr/>
        </p:nvSpPr>
        <p:spPr>
          <a:xfrm>
            <a:off x="9765409" y="3733659"/>
            <a:ext cx="576583" cy="369332"/>
          </a:xfrm>
          <a:prstGeom prst="rect">
            <a:avLst/>
          </a:prstGeom>
          <a:noFill/>
        </p:spPr>
        <p:txBody>
          <a:bodyPr wrap="square" rtlCol="0">
            <a:spAutoFit/>
          </a:bodyPr>
          <a:lstStyle/>
          <a:p>
            <a:r>
              <a:rPr lang="en-US" dirty="0"/>
              <a:t>logs</a:t>
            </a:r>
          </a:p>
        </p:txBody>
      </p:sp>
      <p:sp>
        <p:nvSpPr>
          <p:cNvPr id="39" name="Rectangle 38" descr="&quot;&quot;"/>
          <p:cNvSpPr/>
          <p:nvPr/>
        </p:nvSpPr>
        <p:spPr>
          <a:xfrm>
            <a:off x="7778020" y="1790066"/>
            <a:ext cx="2629845" cy="412678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8509964" y="1729499"/>
            <a:ext cx="1897900" cy="369332"/>
          </a:xfrm>
          <a:prstGeom prst="rect">
            <a:avLst/>
          </a:prstGeom>
          <a:noFill/>
        </p:spPr>
        <p:txBody>
          <a:bodyPr wrap="square" rtlCol="0">
            <a:spAutoFit/>
          </a:bodyPr>
          <a:lstStyle/>
          <a:p>
            <a:r>
              <a:rPr lang="en-US" dirty="0"/>
              <a:t>processing engine</a:t>
            </a:r>
          </a:p>
        </p:txBody>
      </p:sp>
      <p:sp>
        <p:nvSpPr>
          <p:cNvPr id="43" name="TextBox 42"/>
          <p:cNvSpPr txBox="1"/>
          <p:nvPr/>
        </p:nvSpPr>
        <p:spPr>
          <a:xfrm>
            <a:off x="8500628" y="1426274"/>
            <a:ext cx="1513989" cy="369332"/>
          </a:xfrm>
          <a:prstGeom prst="rect">
            <a:avLst/>
          </a:prstGeom>
          <a:noFill/>
        </p:spPr>
        <p:txBody>
          <a:bodyPr wrap="square" rtlCol="0">
            <a:spAutoFit/>
          </a:bodyPr>
          <a:lstStyle/>
          <a:p>
            <a:r>
              <a:rPr lang="en-US" dirty="0" err="1"/>
              <a:t>tracker.com</a:t>
            </a:r>
            <a:endParaRPr lang="en-US" dirty="0"/>
          </a:p>
        </p:txBody>
      </p:sp>
      <p:cxnSp>
        <p:nvCxnSpPr>
          <p:cNvPr id="7" name="Straight Connector 6" descr="&quot;&quot;"/>
          <p:cNvCxnSpPr/>
          <p:nvPr/>
        </p:nvCxnSpPr>
        <p:spPr>
          <a:xfrm>
            <a:off x="1981200" y="6126163"/>
            <a:ext cx="822960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Rectangle 9" descr="&quot;&quot;"/>
          <p:cNvSpPr/>
          <p:nvPr/>
        </p:nvSpPr>
        <p:spPr>
          <a:xfrm>
            <a:off x="4141383" y="1575269"/>
            <a:ext cx="1764836" cy="189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descr="arrow"/>
          <p:cNvCxnSpPr/>
          <p:nvPr/>
        </p:nvCxnSpPr>
        <p:spPr>
          <a:xfrm>
            <a:off x="5796232" y="2056087"/>
            <a:ext cx="2713732" cy="287891"/>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cxnSp>
        <p:nvCxnSpPr>
          <p:cNvPr id="32" name="Straight Arrow Connector 31" descr="arrow"/>
          <p:cNvCxnSpPr/>
          <p:nvPr/>
        </p:nvCxnSpPr>
        <p:spPr>
          <a:xfrm flipV="1">
            <a:off x="5539025" y="2786599"/>
            <a:ext cx="2779059" cy="1366853"/>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42" name="Rectangle 41" descr="&quot;&quot;"/>
          <p:cNvSpPr/>
          <p:nvPr/>
        </p:nvSpPr>
        <p:spPr>
          <a:xfrm>
            <a:off x="2046474" y="2546819"/>
            <a:ext cx="1764836" cy="16066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4" name="TextBox 43"/>
          <p:cNvSpPr txBox="1"/>
          <p:nvPr/>
        </p:nvSpPr>
        <p:spPr>
          <a:xfrm>
            <a:off x="4141383" y="3518862"/>
            <a:ext cx="1764836" cy="369332"/>
          </a:xfrm>
          <a:prstGeom prst="rect">
            <a:avLst/>
          </a:prstGeom>
          <a:noFill/>
        </p:spPr>
        <p:txBody>
          <a:bodyPr wrap="square" rtlCol="0">
            <a:spAutoFit/>
          </a:bodyPr>
          <a:lstStyle/>
          <a:p>
            <a:r>
              <a:rPr lang="en-US" dirty="0"/>
              <a:t>http://site2.com</a:t>
            </a:r>
          </a:p>
        </p:txBody>
      </p:sp>
      <p:sp>
        <p:nvSpPr>
          <p:cNvPr id="45" name="TextBox 44" descr="&quot;&quot;"/>
          <p:cNvSpPr txBox="1"/>
          <p:nvPr/>
        </p:nvSpPr>
        <p:spPr>
          <a:xfrm>
            <a:off x="8066445" y="4146135"/>
            <a:ext cx="2149027" cy="646331"/>
          </a:xfrm>
          <a:prstGeom prst="rect">
            <a:avLst/>
          </a:prstGeom>
          <a:noFill/>
        </p:spPr>
        <p:txBody>
          <a:bodyPr wrap="square" rtlCol="0">
            <a:spAutoFit/>
          </a:bodyPr>
          <a:lstStyle/>
          <a:p>
            <a:r>
              <a:rPr lang="en-US" dirty="0">
                <a:latin typeface="Abadi MT Condensed Light"/>
                <a:cs typeface="Abadi MT Condensed Light"/>
              </a:rPr>
              <a:t>1:30pm:</a:t>
            </a:r>
          </a:p>
          <a:p>
            <a:r>
              <a:rPr lang="en-US" dirty="0">
                <a:latin typeface="Abadi MT Condensed Light"/>
                <a:cs typeface="Abadi MT Condensed Light"/>
              </a:rPr>
              <a:t>site1.com: user 321</a:t>
            </a:r>
          </a:p>
        </p:txBody>
      </p:sp>
      <p:sp>
        <p:nvSpPr>
          <p:cNvPr id="47" name="TextBox 46"/>
          <p:cNvSpPr txBox="1"/>
          <p:nvPr/>
        </p:nvSpPr>
        <p:spPr>
          <a:xfrm>
            <a:off x="2046474" y="2177487"/>
            <a:ext cx="1764836" cy="369332"/>
          </a:xfrm>
          <a:prstGeom prst="rect">
            <a:avLst/>
          </a:prstGeom>
          <a:noFill/>
        </p:spPr>
        <p:txBody>
          <a:bodyPr wrap="square" rtlCol="0">
            <a:spAutoFit/>
          </a:bodyPr>
          <a:lstStyle/>
          <a:p>
            <a:r>
              <a:rPr lang="en-US" dirty="0"/>
              <a:t>Cookie Database</a:t>
            </a:r>
          </a:p>
        </p:txBody>
      </p:sp>
      <p:sp>
        <p:nvSpPr>
          <p:cNvPr id="49" name="TextBox 48"/>
          <p:cNvSpPr txBox="1"/>
          <p:nvPr/>
        </p:nvSpPr>
        <p:spPr>
          <a:xfrm>
            <a:off x="2046474" y="2574504"/>
            <a:ext cx="1764836" cy="646331"/>
          </a:xfrm>
          <a:prstGeom prst="rect">
            <a:avLst/>
          </a:prstGeom>
          <a:noFill/>
        </p:spPr>
        <p:txBody>
          <a:bodyPr wrap="square" rtlCol="0">
            <a:spAutoFit/>
          </a:bodyPr>
          <a:lstStyle/>
          <a:p>
            <a:r>
              <a:rPr lang="en-US" dirty="0" err="1">
                <a:latin typeface="Abadi MT Condensed Light"/>
                <a:cs typeface="Abadi MT Condensed Light"/>
              </a:rPr>
              <a:t>tracker.com</a:t>
            </a:r>
            <a:r>
              <a:rPr lang="en-US" dirty="0">
                <a:latin typeface="Abadi MT Condensed Light"/>
                <a:cs typeface="Abadi MT Condensed Light"/>
              </a:rPr>
              <a:t>: id=321</a:t>
            </a:r>
          </a:p>
        </p:txBody>
      </p:sp>
      <p:sp>
        <p:nvSpPr>
          <p:cNvPr id="50" name="TextBox 49" descr="&quot;&quot;"/>
          <p:cNvSpPr txBox="1"/>
          <p:nvPr/>
        </p:nvSpPr>
        <p:spPr>
          <a:xfrm>
            <a:off x="4141383" y="1216316"/>
            <a:ext cx="1764836" cy="369332"/>
          </a:xfrm>
          <a:prstGeom prst="rect">
            <a:avLst/>
          </a:prstGeom>
          <a:noFill/>
        </p:spPr>
        <p:txBody>
          <a:bodyPr wrap="square" rtlCol="0">
            <a:spAutoFit/>
          </a:bodyPr>
          <a:lstStyle/>
          <a:p>
            <a:r>
              <a:rPr lang="en-US" dirty="0"/>
              <a:t>http://site1.com</a:t>
            </a:r>
          </a:p>
        </p:txBody>
      </p:sp>
      <p:sp>
        <p:nvSpPr>
          <p:cNvPr id="51" name="TextBox 50" descr="&quot;&quot;"/>
          <p:cNvSpPr txBox="1"/>
          <p:nvPr/>
        </p:nvSpPr>
        <p:spPr>
          <a:xfrm>
            <a:off x="8066445" y="4799269"/>
            <a:ext cx="2149027" cy="646331"/>
          </a:xfrm>
          <a:prstGeom prst="rect">
            <a:avLst/>
          </a:prstGeom>
          <a:noFill/>
        </p:spPr>
        <p:txBody>
          <a:bodyPr wrap="square" rtlCol="0">
            <a:spAutoFit/>
          </a:bodyPr>
          <a:lstStyle/>
          <a:p>
            <a:r>
              <a:rPr lang="en-US" dirty="0">
                <a:latin typeface="Abadi MT Condensed Light"/>
                <a:cs typeface="Abadi MT Condensed Light"/>
              </a:rPr>
              <a:t>1:31pm: </a:t>
            </a:r>
          </a:p>
          <a:p>
            <a:r>
              <a:rPr lang="en-US" dirty="0">
                <a:latin typeface="Abadi MT Condensed Light"/>
                <a:cs typeface="Abadi MT Condensed Light"/>
              </a:rPr>
              <a:t>site2.com: user 321</a:t>
            </a:r>
          </a:p>
        </p:txBody>
      </p:sp>
      <p:sp>
        <p:nvSpPr>
          <p:cNvPr id="53" name="TextBox 52" descr="&quot;&quot;"/>
          <p:cNvSpPr txBox="1"/>
          <p:nvPr/>
        </p:nvSpPr>
        <p:spPr>
          <a:xfrm>
            <a:off x="4141384" y="1585648"/>
            <a:ext cx="1815621" cy="1569660"/>
          </a:xfrm>
          <a:prstGeom prst="rect">
            <a:avLst/>
          </a:prstGeom>
          <a:noFill/>
        </p:spPr>
        <p:txBody>
          <a:bodyPr wrap="square" rtlCol="0">
            <a:spAutoFit/>
          </a:bodyPr>
          <a:lstStyle/>
          <a:p>
            <a:r>
              <a:rPr lang="en-US" sz="1200" b="1" dirty="0">
                <a:latin typeface="Courier"/>
                <a:cs typeface="Courier"/>
              </a:rPr>
              <a:t>&lt;iframe </a:t>
            </a:r>
            <a:r>
              <a:rPr lang="en-US" sz="1200" b="1" dirty="0" err="1">
                <a:latin typeface="Courier"/>
                <a:cs typeface="Courier"/>
              </a:rPr>
              <a:t>src</a:t>
            </a:r>
            <a:r>
              <a:rPr lang="en-US" sz="1200" b="1" dirty="0">
                <a:latin typeface="Courier"/>
                <a:cs typeface="Courier"/>
              </a:rPr>
              <a:t>=</a:t>
            </a:r>
            <a:r>
              <a:rPr lang="en-US" sz="1200" b="1" dirty="0" err="1">
                <a:latin typeface="Courier"/>
                <a:cs typeface="Courier"/>
              </a:rPr>
              <a:t>tracker.com</a:t>
            </a:r>
            <a:r>
              <a:rPr lang="en-US" sz="1200" b="1" dirty="0">
                <a:latin typeface="Courier"/>
                <a:cs typeface="Courier"/>
              </a:rPr>
              <a:t>/</a:t>
            </a:r>
            <a:r>
              <a:rPr lang="en-US" sz="1200" b="1" dirty="0" err="1">
                <a:latin typeface="Courier"/>
                <a:cs typeface="Courier"/>
              </a:rPr>
              <a:t>ad.html</a:t>
            </a:r>
            <a:r>
              <a:rPr lang="en-US" sz="1200" b="1" dirty="0">
                <a:latin typeface="Courier"/>
                <a:cs typeface="Courier"/>
              </a:rPr>
              <a:t>&gt;</a:t>
            </a: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&gt;</a:t>
            </a:r>
          </a:p>
        </p:txBody>
      </p:sp>
      <p:sp>
        <p:nvSpPr>
          <p:cNvPr id="65" name="Rectangle 64" descr="&quot;&quot;"/>
          <p:cNvSpPr/>
          <p:nvPr/>
        </p:nvSpPr>
        <p:spPr>
          <a:xfrm>
            <a:off x="4512441" y="4622741"/>
            <a:ext cx="1007179" cy="526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ad</a:t>
            </a:r>
          </a:p>
        </p:txBody>
      </p:sp>
      <p:sp>
        <p:nvSpPr>
          <p:cNvPr id="41" name="Rectangle 40" descr="&quot;&quot;"/>
          <p:cNvSpPr/>
          <p:nvPr/>
        </p:nvSpPr>
        <p:spPr>
          <a:xfrm>
            <a:off x="4531846" y="2343977"/>
            <a:ext cx="1007179" cy="526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ad</a:t>
            </a:r>
          </a:p>
        </p:txBody>
      </p:sp>
      <p:cxnSp>
        <p:nvCxnSpPr>
          <p:cNvPr id="22" name="Straight Arrow Connector 21" descr="arrow"/>
          <p:cNvCxnSpPr>
            <a:endCxn id="41" idx="3"/>
          </p:cNvCxnSpPr>
          <p:nvPr/>
        </p:nvCxnSpPr>
        <p:spPr>
          <a:xfrm flipH="1">
            <a:off x="5539024" y="2546820"/>
            <a:ext cx="2970940" cy="60533"/>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56" name="TextBox 55" descr="&quot;&quot;"/>
          <p:cNvSpPr txBox="1"/>
          <p:nvPr/>
        </p:nvSpPr>
        <p:spPr>
          <a:xfrm rot="19982520">
            <a:off x="6521425" y="3019504"/>
            <a:ext cx="1120510" cy="307777"/>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id=321</a:t>
            </a:r>
          </a:p>
        </p:txBody>
      </p:sp>
      <p:cxnSp>
        <p:nvCxnSpPr>
          <p:cNvPr id="33" name="Straight Arrow Connector 32" descr="arrow"/>
          <p:cNvCxnSpPr>
            <a:endCxn id="65" idx="3"/>
          </p:cNvCxnSpPr>
          <p:nvPr/>
        </p:nvCxnSpPr>
        <p:spPr>
          <a:xfrm flipH="1">
            <a:off x="5519620" y="3220834"/>
            <a:ext cx="2798467" cy="1665282"/>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34" name="Rectangle 33" descr="&quot;&quot;"/>
          <p:cNvSpPr/>
          <p:nvPr/>
        </p:nvSpPr>
        <p:spPr>
          <a:xfrm>
            <a:off x="4684326" y="2387393"/>
            <a:ext cx="1481788" cy="1177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popup</a:t>
            </a:r>
          </a:p>
          <a:p>
            <a:pPr algn="ctr"/>
            <a:r>
              <a:rPr lang="en-US" dirty="0">
                <a:solidFill>
                  <a:schemeClr val="tx1"/>
                </a:solidFill>
              </a:rPr>
              <a:t>(acts as 1</a:t>
            </a:r>
            <a:r>
              <a:rPr lang="en-US" baseline="30000" dirty="0">
                <a:solidFill>
                  <a:schemeClr val="tx1"/>
                </a:solidFill>
              </a:rPr>
              <a:t>st</a:t>
            </a:r>
            <a:r>
              <a:rPr lang="en-US" dirty="0">
                <a:solidFill>
                  <a:schemeClr val="tx1"/>
                </a:solidFill>
              </a:rPr>
              <a:t> party now)</a:t>
            </a:r>
          </a:p>
        </p:txBody>
      </p:sp>
      <p:sp>
        <p:nvSpPr>
          <p:cNvPr id="31" name="Rectangle 30" descr="&quot;&quot;"/>
          <p:cNvSpPr/>
          <p:nvPr/>
        </p:nvSpPr>
        <p:spPr>
          <a:xfrm>
            <a:off x="1840190" y="1289457"/>
            <a:ext cx="4403762" cy="463978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4617317" y="6281504"/>
            <a:ext cx="2969572" cy="276999"/>
          </a:xfrm>
          <a:prstGeom prst="rect">
            <a:avLst/>
          </a:prstGeom>
          <a:noFill/>
        </p:spPr>
        <p:txBody>
          <a:bodyPr wrap="square" rtlCol="0">
            <a:spAutoFit/>
          </a:bodyPr>
          <a:lstStyle/>
          <a:p>
            <a:pPr algn="ctr"/>
            <a:r>
              <a:rPr lang="en-US" sz="1200" dirty="0">
                <a:solidFill>
                  <a:srgbClr val="000000"/>
                </a:solidFill>
              </a:rPr>
              <a:t>Courtesy of </a:t>
            </a:r>
            <a:r>
              <a:rPr lang="en-US" sz="1200" dirty="0" err="1">
                <a:solidFill>
                  <a:srgbClr val="000000"/>
                </a:solidFill>
              </a:rPr>
              <a:t>Franziska</a:t>
            </a:r>
            <a:r>
              <a:rPr lang="en-US" sz="1200" dirty="0">
                <a:solidFill>
                  <a:srgbClr val="000000"/>
                </a:solidFill>
              </a:rPr>
              <a:t> Roesner</a:t>
            </a:r>
          </a:p>
        </p:txBody>
      </p:sp>
      <p:sp>
        <p:nvSpPr>
          <p:cNvPr id="55" name="&quot;No&quot; Symbol 54" descr="&quot;&quot;"/>
          <p:cNvSpPr/>
          <p:nvPr/>
        </p:nvSpPr>
        <p:spPr>
          <a:xfrm>
            <a:off x="2646486" y="2670767"/>
            <a:ext cx="434037" cy="453148"/>
          </a:xfrm>
          <a:prstGeom prst="noSmoking">
            <a:avLst>
              <a:gd name="adj" fmla="val 153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52" name="Picture 51" descr="brows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323" y="1335412"/>
            <a:ext cx="477383" cy="456031"/>
          </a:xfrm>
          <a:prstGeom prst="rect">
            <a:avLst/>
          </a:prstGeom>
        </p:spPr>
      </p:pic>
      <p:sp>
        <p:nvSpPr>
          <p:cNvPr id="35" name="TextBox 34" descr="&quot;&quot;"/>
          <p:cNvSpPr txBox="1"/>
          <p:nvPr/>
        </p:nvSpPr>
        <p:spPr>
          <a:xfrm>
            <a:off x="6224764" y="2521395"/>
            <a:ext cx="1127336" cy="307777"/>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id=321</a:t>
            </a:r>
          </a:p>
        </p:txBody>
      </p:sp>
      <p:sp>
        <p:nvSpPr>
          <p:cNvPr id="46" name="Oval 45" descr="highlight"/>
          <p:cNvSpPr/>
          <p:nvPr/>
        </p:nvSpPr>
        <p:spPr>
          <a:xfrm>
            <a:off x="7778020" y="4050209"/>
            <a:ext cx="2769107" cy="167181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3E5BF5F9-4D9A-9543-85E8-59158CD2B6EB}" type="slidenum">
              <a:rPr lang="en-US" smtClean="0"/>
              <a:t>36</a:t>
            </a:fld>
            <a:endParaRPr lang="en-US"/>
          </a:p>
        </p:txBody>
      </p:sp>
    </p:spTree>
    <p:extLst>
      <p:ext uri="{BB962C8B-B14F-4D97-AF65-F5344CB8AC3E}">
        <p14:creationId xmlns:p14="http://schemas.microsoft.com/office/powerpoint/2010/main" val="18879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5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7" grpId="0"/>
      <p:bldP spid="44" grpId="0"/>
      <p:bldP spid="45" grpId="0"/>
      <p:bldP spid="49" grpId="0"/>
      <p:bldP spid="51" grpId="0"/>
      <p:bldP spid="53" grpId="0"/>
      <p:bldP spid="65" grpId="0" animBg="1"/>
      <p:bldP spid="41" grpId="0" animBg="1"/>
      <p:bldP spid="56" grpId="0" animBg="1"/>
      <p:bldP spid="34" grpId="0" animBg="1"/>
      <p:bldP spid="55" grpId="0" animBg="1"/>
      <p:bldP spid="55" grpId="1" animBg="1"/>
      <p:bldP spid="35" grpId="0" animBg="1"/>
      <p:bldP spid="35" grpId="1" animBg="1"/>
      <p:bldP spid="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9319" y="80723"/>
            <a:ext cx="8229600" cy="1143000"/>
          </a:xfrm>
        </p:spPr>
        <p:txBody>
          <a:bodyPr/>
          <a:lstStyle/>
          <a:p>
            <a:r>
              <a:rPr lang="en-US" b="1" dirty="0">
                <a:solidFill>
                  <a:srgbClr val="FF0000"/>
                </a:solidFill>
                <a:latin typeface="Arial" charset="0"/>
                <a:ea typeface="Arial" charset="0"/>
                <a:cs typeface="Arial" charset="0"/>
              </a:rPr>
              <a:t>Referred Cross-sites Tracking</a:t>
            </a:r>
          </a:p>
        </p:txBody>
      </p:sp>
      <p:cxnSp>
        <p:nvCxnSpPr>
          <p:cNvPr id="7" name="Straight Connector 6" descr="&quot;&quot;"/>
          <p:cNvCxnSpPr/>
          <p:nvPr/>
        </p:nvCxnSpPr>
        <p:spPr>
          <a:xfrm>
            <a:off x="1981200" y="6126163"/>
            <a:ext cx="822960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Rectangle 9" descr="&quot;&quot;"/>
          <p:cNvSpPr/>
          <p:nvPr/>
        </p:nvSpPr>
        <p:spPr>
          <a:xfrm>
            <a:off x="4119487" y="1575269"/>
            <a:ext cx="1764836" cy="189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descr="&quot;&quot;"/>
          <p:cNvSpPr/>
          <p:nvPr/>
        </p:nvSpPr>
        <p:spPr>
          <a:xfrm>
            <a:off x="8502111" y="4358081"/>
            <a:ext cx="1764836" cy="12520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Rectangle 19" descr="&quot;&quot;"/>
          <p:cNvSpPr/>
          <p:nvPr/>
        </p:nvSpPr>
        <p:spPr>
          <a:xfrm>
            <a:off x="8063225" y="2060348"/>
            <a:ext cx="1764836" cy="12280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Arrow Connector 12" descr="arrow"/>
          <p:cNvCxnSpPr/>
          <p:nvPr/>
        </p:nvCxnSpPr>
        <p:spPr>
          <a:xfrm>
            <a:off x="5756062" y="2056086"/>
            <a:ext cx="2758339" cy="306568"/>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42" name="Rectangle 41" descr="&quot;&quot;"/>
          <p:cNvSpPr/>
          <p:nvPr/>
        </p:nvSpPr>
        <p:spPr>
          <a:xfrm>
            <a:off x="2013630" y="2546819"/>
            <a:ext cx="1764836" cy="16066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6" name="TextBox 45"/>
          <p:cNvSpPr txBox="1"/>
          <p:nvPr/>
        </p:nvSpPr>
        <p:spPr>
          <a:xfrm>
            <a:off x="8668919" y="1437503"/>
            <a:ext cx="1598029" cy="369332"/>
          </a:xfrm>
          <a:prstGeom prst="rect">
            <a:avLst/>
          </a:prstGeom>
          <a:noFill/>
        </p:spPr>
        <p:txBody>
          <a:bodyPr wrap="square" rtlCol="0">
            <a:spAutoFit/>
          </a:bodyPr>
          <a:lstStyle/>
          <a:p>
            <a:r>
              <a:rPr lang="en-US" dirty="0" err="1"/>
              <a:t>tracker.com</a:t>
            </a:r>
            <a:endParaRPr lang="en-US" dirty="0"/>
          </a:p>
        </p:txBody>
      </p:sp>
      <p:sp>
        <p:nvSpPr>
          <p:cNvPr id="47" name="TextBox 46"/>
          <p:cNvSpPr txBox="1"/>
          <p:nvPr/>
        </p:nvSpPr>
        <p:spPr>
          <a:xfrm>
            <a:off x="2013630" y="2177487"/>
            <a:ext cx="1764836" cy="369332"/>
          </a:xfrm>
          <a:prstGeom prst="rect">
            <a:avLst/>
          </a:prstGeom>
          <a:noFill/>
        </p:spPr>
        <p:txBody>
          <a:bodyPr wrap="square" rtlCol="0">
            <a:spAutoFit/>
          </a:bodyPr>
          <a:lstStyle/>
          <a:p>
            <a:r>
              <a:rPr lang="en-US" dirty="0"/>
              <a:t>Cookie Database</a:t>
            </a:r>
          </a:p>
        </p:txBody>
      </p:sp>
      <p:sp>
        <p:nvSpPr>
          <p:cNvPr id="49" name="TextBox 48"/>
          <p:cNvSpPr txBox="1"/>
          <p:nvPr/>
        </p:nvSpPr>
        <p:spPr>
          <a:xfrm>
            <a:off x="2013630" y="2574504"/>
            <a:ext cx="1764836" cy="646331"/>
          </a:xfrm>
          <a:prstGeom prst="rect">
            <a:avLst/>
          </a:prstGeom>
          <a:noFill/>
        </p:spPr>
        <p:txBody>
          <a:bodyPr wrap="square" rtlCol="0">
            <a:spAutoFit/>
          </a:bodyPr>
          <a:lstStyle/>
          <a:p>
            <a:r>
              <a:rPr lang="en-US" dirty="0" err="1">
                <a:latin typeface="Abadi MT Condensed Light"/>
                <a:cs typeface="Abadi MT Condensed Light"/>
              </a:rPr>
              <a:t>tracker.com</a:t>
            </a:r>
            <a:r>
              <a:rPr lang="en-US" dirty="0">
                <a:latin typeface="Abadi MT Condensed Light"/>
                <a:cs typeface="Abadi MT Condensed Light"/>
              </a:rPr>
              <a:t>: id=522</a:t>
            </a:r>
          </a:p>
        </p:txBody>
      </p:sp>
      <p:sp>
        <p:nvSpPr>
          <p:cNvPr id="50" name="TextBox 49"/>
          <p:cNvSpPr txBox="1"/>
          <p:nvPr/>
        </p:nvSpPr>
        <p:spPr>
          <a:xfrm>
            <a:off x="4119487" y="1216316"/>
            <a:ext cx="1744976" cy="369332"/>
          </a:xfrm>
          <a:prstGeom prst="rect">
            <a:avLst/>
          </a:prstGeom>
          <a:noFill/>
        </p:spPr>
        <p:txBody>
          <a:bodyPr wrap="square" rtlCol="0">
            <a:spAutoFit/>
          </a:bodyPr>
          <a:lstStyle/>
          <a:p>
            <a:r>
              <a:rPr lang="en-US" dirty="0"/>
              <a:t>http://site1.com</a:t>
            </a:r>
          </a:p>
        </p:txBody>
      </p:sp>
      <p:sp>
        <p:nvSpPr>
          <p:cNvPr id="53" name="TextBox 52"/>
          <p:cNvSpPr txBox="1"/>
          <p:nvPr/>
        </p:nvSpPr>
        <p:spPr>
          <a:xfrm>
            <a:off x="4119488" y="1585648"/>
            <a:ext cx="1815621" cy="1569660"/>
          </a:xfrm>
          <a:prstGeom prst="rect">
            <a:avLst/>
          </a:prstGeom>
          <a:noFill/>
        </p:spPr>
        <p:txBody>
          <a:bodyPr wrap="square" rtlCol="0">
            <a:spAutoFit/>
          </a:bodyPr>
          <a:lstStyle/>
          <a:p>
            <a:r>
              <a:rPr lang="en-US" sz="1200" b="1" dirty="0">
                <a:latin typeface="Courier"/>
                <a:cs typeface="Courier"/>
              </a:rPr>
              <a:t>&lt;iframe </a:t>
            </a:r>
            <a:r>
              <a:rPr lang="en-US" sz="1200" b="1" dirty="0" err="1">
                <a:latin typeface="Courier"/>
                <a:cs typeface="Courier"/>
              </a:rPr>
              <a:t>src</a:t>
            </a:r>
            <a:r>
              <a:rPr lang="en-US" sz="1200" b="1" dirty="0">
                <a:latin typeface="Courier"/>
                <a:cs typeface="Courier"/>
              </a:rPr>
              <a:t>=</a:t>
            </a:r>
            <a:r>
              <a:rPr lang="en-US" sz="1200" b="1" dirty="0" err="1">
                <a:latin typeface="Courier"/>
                <a:cs typeface="Courier"/>
              </a:rPr>
              <a:t>tracker.com</a:t>
            </a:r>
            <a:r>
              <a:rPr lang="en-US" sz="1200" b="1" dirty="0">
                <a:latin typeface="Courier"/>
                <a:cs typeface="Courier"/>
              </a:rPr>
              <a:t>/</a:t>
            </a:r>
            <a:r>
              <a:rPr lang="en-US" sz="1200" b="1" dirty="0" err="1">
                <a:latin typeface="Courier"/>
                <a:cs typeface="Courier"/>
              </a:rPr>
              <a:t>ad.html</a:t>
            </a:r>
            <a:r>
              <a:rPr lang="en-US" sz="1200" b="1" dirty="0">
                <a:latin typeface="Courier"/>
                <a:cs typeface="Courier"/>
              </a:rPr>
              <a:t>&gt;</a:t>
            </a: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&gt;</a:t>
            </a:r>
          </a:p>
        </p:txBody>
      </p:sp>
      <p:sp>
        <p:nvSpPr>
          <p:cNvPr id="41" name="Rectangle 40" descr="&quot;&quot;"/>
          <p:cNvSpPr/>
          <p:nvPr/>
        </p:nvSpPr>
        <p:spPr>
          <a:xfrm>
            <a:off x="4376911" y="2311128"/>
            <a:ext cx="1007179" cy="526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ad</a:t>
            </a:r>
          </a:p>
        </p:txBody>
      </p:sp>
      <p:cxnSp>
        <p:nvCxnSpPr>
          <p:cNvPr id="22" name="Straight Arrow Connector 21" descr="arrow"/>
          <p:cNvCxnSpPr>
            <a:endCxn id="41" idx="3"/>
          </p:cNvCxnSpPr>
          <p:nvPr/>
        </p:nvCxnSpPr>
        <p:spPr>
          <a:xfrm flipH="1">
            <a:off x="5384090" y="2453357"/>
            <a:ext cx="3047789" cy="121146"/>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34" name="Rectangle 33" descr="&quot;&quot;"/>
          <p:cNvSpPr/>
          <p:nvPr/>
        </p:nvSpPr>
        <p:spPr>
          <a:xfrm>
            <a:off x="6533978" y="4320724"/>
            <a:ext cx="1764836" cy="7759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6" name="Straight Arrow Connector 35" descr="arrow"/>
          <p:cNvCxnSpPr/>
          <p:nvPr/>
        </p:nvCxnSpPr>
        <p:spPr>
          <a:xfrm>
            <a:off x="5140210" y="2698843"/>
            <a:ext cx="1620938" cy="1821529"/>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39" name="TextBox 38" descr="&quot;&quot;"/>
          <p:cNvSpPr txBox="1"/>
          <p:nvPr/>
        </p:nvSpPr>
        <p:spPr>
          <a:xfrm>
            <a:off x="5939187" y="2988175"/>
            <a:ext cx="1911853" cy="523220"/>
          </a:xfrm>
          <a:prstGeom prst="rect">
            <a:avLst/>
          </a:prstGeom>
          <a:solidFill>
            <a:schemeClr val="bg1">
              <a:lumMod val="85000"/>
              <a:alpha val="95000"/>
            </a:schemeClr>
          </a:solidFill>
        </p:spPr>
        <p:txBody>
          <a:bodyPr wrap="square" rtlCol="0">
            <a:spAutoFit/>
          </a:bodyPr>
          <a:lstStyle/>
          <a:p>
            <a:r>
              <a:rPr lang="en-US" sz="1400" b="1" dirty="0" err="1">
                <a:latin typeface="Abadi MT Condensed Light"/>
                <a:cs typeface="Abadi MT Condensed Light"/>
              </a:rPr>
              <a:t>othertracker.com</a:t>
            </a:r>
            <a:r>
              <a:rPr lang="en-US" sz="1400" b="1" dirty="0">
                <a:latin typeface="Abadi MT Condensed Light"/>
                <a:cs typeface="Abadi MT Condensed Light"/>
              </a:rPr>
              <a:t>/</a:t>
            </a:r>
            <a:r>
              <a:rPr lang="en-US" sz="1400" b="1" dirty="0" err="1">
                <a:latin typeface="Abadi MT Condensed Light"/>
                <a:cs typeface="Abadi MT Condensed Light"/>
              </a:rPr>
              <a:t>track?id</a:t>
            </a:r>
            <a:r>
              <a:rPr lang="en-US" sz="1400" b="1" dirty="0">
                <a:latin typeface="Abadi MT Condensed Light"/>
                <a:cs typeface="Abadi MT Condensed Light"/>
              </a:rPr>
              <a:t>=522&amp;referrer=site1.com</a:t>
            </a:r>
          </a:p>
        </p:txBody>
      </p:sp>
      <p:sp>
        <p:nvSpPr>
          <p:cNvPr id="40" name="TextBox 39" descr="&quot;&quot;"/>
          <p:cNvSpPr txBox="1"/>
          <p:nvPr/>
        </p:nvSpPr>
        <p:spPr>
          <a:xfrm>
            <a:off x="8514401" y="4323575"/>
            <a:ext cx="1752547" cy="646331"/>
          </a:xfrm>
          <a:prstGeom prst="rect">
            <a:avLst/>
          </a:prstGeom>
          <a:noFill/>
        </p:spPr>
        <p:txBody>
          <a:bodyPr wrap="square" rtlCol="0">
            <a:spAutoFit/>
          </a:bodyPr>
          <a:lstStyle/>
          <a:p>
            <a:r>
              <a:rPr lang="en-US" dirty="0">
                <a:latin typeface="Abadi MT Condensed Light"/>
                <a:cs typeface="Abadi MT Condensed Light"/>
              </a:rPr>
              <a:t>2:34pm:</a:t>
            </a:r>
          </a:p>
          <a:p>
            <a:r>
              <a:rPr lang="en-US" dirty="0">
                <a:latin typeface="Abadi MT Condensed Light"/>
                <a:cs typeface="Abadi MT Condensed Light"/>
              </a:rPr>
              <a:t>site1.com: user 522</a:t>
            </a:r>
          </a:p>
        </p:txBody>
      </p:sp>
      <p:sp>
        <p:nvSpPr>
          <p:cNvPr id="48" name="Rectangle 47" descr="&quot;&quot;"/>
          <p:cNvSpPr/>
          <p:nvPr/>
        </p:nvSpPr>
        <p:spPr>
          <a:xfrm>
            <a:off x="4099627" y="3882339"/>
            <a:ext cx="1764836" cy="189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Arrow Connector 57" descr="arrow"/>
          <p:cNvCxnSpPr/>
          <p:nvPr/>
        </p:nvCxnSpPr>
        <p:spPr>
          <a:xfrm flipV="1">
            <a:off x="5626152" y="2546819"/>
            <a:ext cx="2672663" cy="1606634"/>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59" name="TextBox 58" descr="&quot;&quot;"/>
          <p:cNvSpPr txBox="1"/>
          <p:nvPr/>
        </p:nvSpPr>
        <p:spPr>
          <a:xfrm>
            <a:off x="4099627" y="3504708"/>
            <a:ext cx="1764836" cy="369332"/>
          </a:xfrm>
          <a:prstGeom prst="rect">
            <a:avLst/>
          </a:prstGeom>
          <a:noFill/>
        </p:spPr>
        <p:txBody>
          <a:bodyPr wrap="square" rtlCol="0">
            <a:spAutoFit/>
          </a:bodyPr>
          <a:lstStyle/>
          <a:p>
            <a:r>
              <a:rPr lang="en-US" dirty="0"/>
              <a:t>http://site2.com</a:t>
            </a:r>
          </a:p>
        </p:txBody>
      </p:sp>
      <p:sp>
        <p:nvSpPr>
          <p:cNvPr id="60" name="TextBox 59" descr="&quot;&quot;"/>
          <p:cNvSpPr txBox="1"/>
          <p:nvPr/>
        </p:nvSpPr>
        <p:spPr>
          <a:xfrm>
            <a:off x="4099628" y="3874040"/>
            <a:ext cx="1815621" cy="1569660"/>
          </a:xfrm>
          <a:prstGeom prst="rect">
            <a:avLst/>
          </a:prstGeom>
          <a:noFill/>
        </p:spPr>
        <p:txBody>
          <a:bodyPr wrap="square" rtlCol="0">
            <a:spAutoFit/>
          </a:bodyPr>
          <a:lstStyle/>
          <a:p>
            <a:r>
              <a:rPr lang="en-US" sz="1200" b="1" dirty="0">
                <a:latin typeface="Courier"/>
                <a:cs typeface="Courier"/>
              </a:rPr>
              <a:t>&lt;iframe </a:t>
            </a:r>
            <a:r>
              <a:rPr lang="en-US" sz="1200" b="1" dirty="0" err="1">
                <a:latin typeface="Courier"/>
                <a:cs typeface="Courier"/>
              </a:rPr>
              <a:t>src</a:t>
            </a:r>
            <a:r>
              <a:rPr lang="en-US" sz="1200" b="1" dirty="0">
                <a:latin typeface="Courier"/>
                <a:cs typeface="Courier"/>
              </a:rPr>
              <a:t>=</a:t>
            </a:r>
            <a:r>
              <a:rPr lang="en-US" sz="1200" b="1" dirty="0" err="1">
                <a:latin typeface="Courier"/>
                <a:cs typeface="Courier"/>
              </a:rPr>
              <a:t>tracker.com</a:t>
            </a:r>
            <a:r>
              <a:rPr lang="en-US" sz="1200" b="1" dirty="0">
                <a:latin typeface="Courier"/>
                <a:cs typeface="Courier"/>
              </a:rPr>
              <a:t>/</a:t>
            </a:r>
            <a:r>
              <a:rPr lang="en-US" sz="1200" b="1" dirty="0" err="1">
                <a:latin typeface="Courier"/>
                <a:cs typeface="Courier"/>
              </a:rPr>
              <a:t>ad.html</a:t>
            </a:r>
            <a:r>
              <a:rPr lang="en-US" sz="1200" b="1" dirty="0">
                <a:latin typeface="Courier"/>
                <a:cs typeface="Courier"/>
              </a:rPr>
              <a:t>&gt;</a:t>
            </a: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&gt;</a:t>
            </a:r>
          </a:p>
        </p:txBody>
      </p:sp>
      <p:sp>
        <p:nvSpPr>
          <p:cNvPr id="61" name="Rectangle 60"/>
          <p:cNvSpPr/>
          <p:nvPr/>
        </p:nvSpPr>
        <p:spPr>
          <a:xfrm>
            <a:off x="4376911" y="4599468"/>
            <a:ext cx="1007179" cy="526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ad</a:t>
            </a:r>
          </a:p>
        </p:txBody>
      </p:sp>
      <p:cxnSp>
        <p:nvCxnSpPr>
          <p:cNvPr id="62" name="Straight Arrow Connector 61" descr="arrow"/>
          <p:cNvCxnSpPr/>
          <p:nvPr/>
        </p:nvCxnSpPr>
        <p:spPr>
          <a:xfrm flipH="1">
            <a:off x="5384089" y="2698843"/>
            <a:ext cx="2914726" cy="2218281"/>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cxnSp>
        <p:nvCxnSpPr>
          <p:cNvPr id="63" name="Straight Arrow Connector 62" descr="arrow"/>
          <p:cNvCxnSpPr/>
          <p:nvPr/>
        </p:nvCxnSpPr>
        <p:spPr>
          <a:xfrm>
            <a:off x="5140211" y="5019878"/>
            <a:ext cx="2002871" cy="0"/>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64" name="TextBox 63" descr="&quot;&quot;"/>
          <p:cNvSpPr txBox="1"/>
          <p:nvPr/>
        </p:nvSpPr>
        <p:spPr>
          <a:xfrm>
            <a:off x="5421385" y="5103526"/>
            <a:ext cx="1907022" cy="523220"/>
          </a:xfrm>
          <a:prstGeom prst="rect">
            <a:avLst/>
          </a:prstGeom>
          <a:solidFill>
            <a:schemeClr val="bg1">
              <a:lumMod val="85000"/>
              <a:alpha val="95000"/>
            </a:schemeClr>
          </a:solidFill>
        </p:spPr>
        <p:txBody>
          <a:bodyPr wrap="square" rtlCol="0">
            <a:spAutoFit/>
          </a:bodyPr>
          <a:lstStyle/>
          <a:p>
            <a:r>
              <a:rPr lang="en-US" sz="1400" b="1" dirty="0" err="1">
                <a:latin typeface="Abadi MT Condensed Light"/>
                <a:cs typeface="Abadi MT Condensed Light"/>
              </a:rPr>
              <a:t>othertracker.com</a:t>
            </a:r>
            <a:r>
              <a:rPr lang="en-US" sz="1400" b="1" dirty="0">
                <a:latin typeface="Abadi MT Condensed Light"/>
                <a:cs typeface="Abadi MT Condensed Light"/>
              </a:rPr>
              <a:t>/</a:t>
            </a:r>
            <a:r>
              <a:rPr lang="en-US" sz="1400" b="1" dirty="0" err="1">
                <a:latin typeface="Abadi MT Condensed Light"/>
                <a:cs typeface="Abadi MT Condensed Light"/>
              </a:rPr>
              <a:t>track?id</a:t>
            </a:r>
            <a:r>
              <a:rPr lang="en-US" sz="1400" b="1" dirty="0">
                <a:latin typeface="Abadi MT Condensed Light"/>
                <a:cs typeface="Abadi MT Condensed Light"/>
              </a:rPr>
              <a:t>=522&amp;referrer=site2.com</a:t>
            </a:r>
          </a:p>
        </p:txBody>
      </p:sp>
      <p:sp>
        <p:nvSpPr>
          <p:cNvPr id="66" name="TextBox 65" descr="&quot;&quot;"/>
          <p:cNvSpPr txBox="1"/>
          <p:nvPr/>
        </p:nvSpPr>
        <p:spPr>
          <a:xfrm>
            <a:off x="8514401" y="4917124"/>
            <a:ext cx="1752547" cy="646331"/>
          </a:xfrm>
          <a:prstGeom prst="rect">
            <a:avLst/>
          </a:prstGeom>
          <a:noFill/>
        </p:spPr>
        <p:txBody>
          <a:bodyPr wrap="square" rtlCol="0">
            <a:spAutoFit/>
          </a:bodyPr>
          <a:lstStyle/>
          <a:p>
            <a:r>
              <a:rPr lang="en-US" dirty="0">
                <a:latin typeface="Abadi MT Condensed Light"/>
                <a:cs typeface="Abadi MT Condensed Light"/>
              </a:rPr>
              <a:t>2:35pm:</a:t>
            </a:r>
          </a:p>
          <a:p>
            <a:r>
              <a:rPr lang="en-US" dirty="0">
                <a:latin typeface="Abadi MT Condensed Light"/>
                <a:cs typeface="Abadi MT Condensed Light"/>
              </a:rPr>
              <a:t>site2.com: user 522</a:t>
            </a:r>
          </a:p>
        </p:txBody>
      </p:sp>
      <p:sp>
        <p:nvSpPr>
          <p:cNvPr id="37" name="Rectangle 36" descr="&quot;&quot;"/>
          <p:cNvSpPr/>
          <p:nvPr/>
        </p:nvSpPr>
        <p:spPr>
          <a:xfrm>
            <a:off x="1818295" y="1289457"/>
            <a:ext cx="4276185" cy="463978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9690365" y="3993601"/>
            <a:ext cx="576583" cy="369332"/>
          </a:xfrm>
          <a:prstGeom prst="rect">
            <a:avLst/>
          </a:prstGeom>
          <a:noFill/>
        </p:spPr>
        <p:txBody>
          <a:bodyPr wrap="square" rtlCol="0">
            <a:spAutoFit/>
          </a:bodyPr>
          <a:lstStyle/>
          <a:p>
            <a:r>
              <a:rPr lang="en-US" dirty="0"/>
              <a:t>logs</a:t>
            </a:r>
          </a:p>
        </p:txBody>
      </p:sp>
      <p:sp>
        <p:nvSpPr>
          <p:cNvPr id="67" name="Rectangle 66" descr="&quot;&quot;"/>
          <p:cNvSpPr/>
          <p:nvPr/>
        </p:nvSpPr>
        <p:spPr>
          <a:xfrm>
            <a:off x="7845777" y="1806836"/>
            <a:ext cx="2229362" cy="175809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6533978" y="3980238"/>
            <a:ext cx="1897900" cy="369332"/>
          </a:xfrm>
          <a:prstGeom prst="rect">
            <a:avLst/>
          </a:prstGeom>
          <a:noFill/>
        </p:spPr>
        <p:txBody>
          <a:bodyPr wrap="square" rtlCol="0">
            <a:spAutoFit/>
          </a:bodyPr>
          <a:lstStyle/>
          <a:p>
            <a:r>
              <a:rPr lang="en-US" dirty="0"/>
              <a:t>processing engine</a:t>
            </a:r>
          </a:p>
        </p:txBody>
      </p:sp>
      <p:sp>
        <p:nvSpPr>
          <p:cNvPr id="69" name="TextBox 68"/>
          <p:cNvSpPr txBox="1"/>
          <p:nvPr/>
        </p:nvSpPr>
        <p:spPr>
          <a:xfrm>
            <a:off x="8502111" y="3690448"/>
            <a:ext cx="1945248" cy="369332"/>
          </a:xfrm>
          <a:prstGeom prst="rect">
            <a:avLst/>
          </a:prstGeom>
          <a:noFill/>
        </p:spPr>
        <p:txBody>
          <a:bodyPr wrap="square" rtlCol="0">
            <a:spAutoFit/>
          </a:bodyPr>
          <a:lstStyle/>
          <a:p>
            <a:r>
              <a:rPr lang="en-US" dirty="0" err="1"/>
              <a:t>othertracker.com</a:t>
            </a:r>
            <a:endParaRPr lang="en-US" dirty="0"/>
          </a:p>
        </p:txBody>
      </p:sp>
      <p:sp>
        <p:nvSpPr>
          <p:cNvPr id="70" name="Rectangle 69" descr="&quot;&quot;"/>
          <p:cNvSpPr/>
          <p:nvPr/>
        </p:nvSpPr>
        <p:spPr>
          <a:xfrm>
            <a:off x="6374896" y="4061969"/>
            <a:ext cx="4011072" cy="162542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8033286" y="1729499"/>
            <a:ext cx="1897900" cy="369332"/>
          </a:xfrm>
          <a:prstGeom prst="rect">
            <a:avLst/>
          </a:prstGeom>
          <a:noFill/>
        </p:spPr>
        <p:txBody>
          <a:bodyPr wrap="square" rtlCol="0">
            <a:spAutoFit/>
          </a:bodyPr>
          <a:lstStyle/>
          <a:p>
            <a:r>
              <a:rPr lang="en-US" dirty="0"/>
              <a:t>processing engine</a:t>
            </a:r>
          </a:p>
        </p:txBody>
      </p:sp>
      <p:pic>
        <p:nvPicPr>
          <p:cNvPr id="44" name="Picture 43" descr="browser"/>
          <p:cNvPicPr>
            <a:picLocks noChangeAspect="1"/>
          </p:cNvPicPr>
          <p:nvPr/>
        </p:nvPicPr>
        <p:blipFill>
          <a:blip r:embed="rId2"/>
          <a:stretch>
            <a:fillRect/>
          </a:stretch>
        </p:blipFill>
        <p:spPr>
          <a:xfrm>
            <a:off x="1814731" y="1349002"/>
            <a:ext cx="490575" cy="473293"/>
          </a:xfrm>
          <a:prstGeom prst="rect">
            <a:avLst/>
          </a:prstGeom>
        </p:spPr>
      </p:pic>
      <p:sp>
        <p:nvSpPr>
          <p:cNvPr id="45" name="Oval 44" descr="highlight"/>
          <p:cNvSpPr/>
          <p:nvPr/>
        </p:nvSpPr>
        <p:spPr>
          <a:xfrm>
            <a:off x="8152452" y="4253763"/>
            <a:ext cx="2394675" cy="143363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617317" y="6281504"/>
            <a:ext cx="2969572" cy="276999"/>
          </a:xfrm>
          <a:prstGeom prst="rect">
            <a:avLst/>
          </a:prstGeom>
          <a:noFill/>
        </p:spPr>
        <p:txBody>
          <a:bodyPr wrap="square" rtlCol="0">
            <a:spAutoFit/>
          </a:bodyPr>
          <a:lstStyle/>
          <a:p>
            <a:pPr algn="ctr"/>
            <a:r>
              <a:rPr lang="en-US" sz="1200" dirty="0">
                <a:solidFill>
                  <a:srgbClr val="000000"/>
                </a:solidFill>
              </a:rPr>
              <a:t>Courtesy of </a:t>
            </a:r>
            <a:r>
              <a:rPr lang="en-US" sz="1200" dirty="0" err="1">
                <a:solidFill>
                  <a:srgbClr val="000000"/>
                </a:solidFill>
              </a:rPr>
              <a:t>Franziska</a:t>
            </a:r>
            <a:r>
              <a:rPr lang="en-US" sz="1200" dirty="0">
                <a:solidFill>
                  <a:srgbClr val="000000"/>
                </a:solidFill>
              </a:rPr>
              <a:t> </a:t>
            </a:r>
            <a:r>
              <a:rPr lang="en-US" sz="1200" dirty="0" err="1">
                <a:solidFill>
                  <a:srgbClr val="000000"/>
                </a:solidFill>
              </a:rPr>
              <a:t>Roesner</a:t>
            </a:r>
            <a:endParaRPr lang="en-US" sz="1200" dirty="0">
              <a:solidFill>
                <a:srgbClr val="000000"/>
              </a:solidFill>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37</a:t>
            </a:fld>
            <a:endParaRPr lang="en-US"/>
          </a:p>
        </p:txBody>
      </p:sp>
      <p:sp>
        <p:nvSpPr>
          <p:cNvPr id="43" name="TextBox 42" descr="&quot;&quot;">
            <a:extLst>
              <a:ext uri="{FF2B5EF4-FFF2-40B4-BE49-F238E27FC236}">
                <a16:creationId xmlns:a16="http://schemas.microsoft.com/office/drawing/2014/main" id="{B1E1C076-3DEE-274E-98CB-94F36210D044}"/>
              </a:ext>
            </a:extLst>
          </p:cNvPr>
          <p:cNvSpPr txBox="1"/>
          <p:nvPr/>
        </p:nvSpPr>
        <p:spPr>
          <a:xfrm>
            <a:off x="6305273" y="2570088"/>
            <a:ext cx="1127336" cy="307777"/>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id=522</a:t>
            </a:r>
          </a:p>
        </p:txBody>
      </p:sp>
      <p:sp>
        <p:nvSpPr>
          <p:cNvPr id="51" name="TextBox 50" descr="&quot;&quot;">
            <a:extLst>
              <a:ext uri="{FF2B5EF4-FFF2-40B4-BE49-F238E27FC236}">
                <a16:creationId xmlns:a16="http://schemas.microsoft.com/office/drawing/2014/main" id="{60B94E14-87DB-6D47-B535-DF93DB43C9BE}"/>
              </a:ext>
            </a:extLst>
          </p:cNvPr>
          <p:cNvSpPr txBox="1"/>
          <p:nvPr/>
        </p:nvSpPr>
        <p:spPr>
          <a:xfrm rot="19721206">
            <a:off x="5752663" y="3410452"/>
            <a:ext cx="1127336" cy="307777"/>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id=522</a:t>
            </a:r>
          </a:p>
        </p:txBody>
      </p:sp>
    </p:spTree>
    <p:extLst>
      <p:ext uri="{BB962C8B-B14F-4D97-AF65-F5344CB8AC3E}">
        <p14:creationId xmlns:p14="http://schemas.microsoft.com/office/powerpoint/2010/main" val="184510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3" nodeType="withEffect">
                                  <p:stCondLst>
                                    <p:cond delay="0"/>
                                  </p:stCondLst>
                                  <p:childTnLst>
                                    <p:set>
                                      <p:cBhvr>
                                        <p:cTn id="42" dur="1" fill="hold">
                                          <p:stCondLst>
                                            <p:cond delay="0"/>
                                          </p:stCondLst>
                                        </p:cTn>
                                        <p:tgtEl>
                                          <p:spTgt spid="4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4"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43"/>
                                        </p:tgtEl>
                                        <p:attrNameLst>
                                          <p:attrName>style.visibility</p:attrName>
                                        </p:attrNameLst>
                                      </p:cBhvr>
                                      <p:to>
                                        <p:strVal val="hidden"/>
                                      </p:to>
                                    </p:set>
                                  </p:childTnLst>
                                </p:cTn>
                              </p:par>
                              <p:par>
                                <p:cTn id="85" presetID="1" presetClass="entr" presetSubtype="0" fill="hold" grpId="2"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xit" presetSubtype="0" fill="hold" grpId="3" nodeType="withEffect">
                                  <p:stCondLst>
                                    <p:cond delay="0"/>
                                  </p:stCondLst>
                                  <p:childTnLst>
                                    <p:set>
                                      <p:cBhvr>
                                        <p:cTn id="88" dur="1" fill="hold">
                                          <p:stCondLst>
                                            <p:cond delay="0"/>
                                          </p:stCondLst>
                                        </p:cTn>
                                        <p:tgtEl>
                                          <p:spTgt spid="51"/>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3" grpId="0"/>
      <p:bldP spid="41" grpId="0" animBg="1"/>
      <p:bldP spid="39" grpId="0" animBg="1"/>
      <p:bldP spid="39" grpId="1" animBg="1"/>
      <p:bldP spid="40" grpId="0"/>
      <p:bldP spid="48" grpId="0" animBg="1"/>
      <p:bldP spid="59" grpId="0"/>
      <p:bldP spid="60" grpId="0"/>
      <p:bldP spid="61" grpId="0" animBg="1"/>
      <p:bldP spid="64" grpId="0" animBg="1"/>
      <p:bldP spid="66" grpId="0"/>
      <p:bldP spid="45" grpId="0" animBg="1"/>
      <p:bldP spid="43" grpId="0" animBg="1"/>
      <p:bldP spid="43" grpId="1" animBg="1"/>
      <p:bldP spid="43" grpId="2" animBg="1"/>
      <p:bldP spid="43" grpId="3" animBg="1"/>
      <p:bldP spid="51" grpId="0" animBg="1"/>
      <p:bldP spid="51" grpId="1" animBg="1"/>
      <p:bldP spid="51" grpId="2" animBg="1"/>
      <p:bldP spid="51" grpId="3" animBg="1"/>
      <p:bldP spid="51" grpId="4"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05933"/>
            <a:ext cx="10515600" cy="1325563"/>
          </a:xfrm>
        </p:spPr>
        <p:txBody>
          <a:bodyPr>
            <a:normAutofit/>
          </a:bodyPr>
          <a:lstStyle/>
          <a:p>
            <a:r>
              <a:rPr lang="en-US" b="1" dirty="0">
                <a:solidFill>
                  <a:srgbClr val="FF0000"/>
                </a:solidFill>
                <a:latin typeface="Arial" charset="0"/>
                <a:ea typeface="Arial" charset="0"/>
                <a:cs typeface="Arial" charset="0"/>
              </a:rPr>
              <a:t>Social buttons</a:t>
            </a:r>
          </a:p>
        </p:txBody>
      </p:sp>
      <p:pic>
        <p:nvPicPr>
          <p:cNvPr id="8" name="Picture 7" descr="website screeenshot with social media button">
            <a:extLst>
              <a:ext uri="{FF2B5EF4-FFF2-40B4-BE49-F238E27FC236}">
                <a16:creationId xmlns:a16="http://schemas.microsoft.com/office/drawing/2014/main" id="{9495A636-E64C-5E46-A663-95D3FF1AAC4B}"/>
              </a:ext>
            </a:extLst>
          </p:cNvPr>
          <p:cNvPicPr>
            <a:picLocks noChangeAspect="1"/>
          </p:cNvPicPr>
          <p:nvPr/>
        </p:nvPicPr>
        <p:blipFill>
          <a:blip r:embed="rId3"/>
          <a:stretch>
            <a:fillRect/>
          </a:stretch>
        </p:blipFill>
        <p:spPr>
          <a:xfrm>
            <a:off x="838200" y="1304935"/>
            <a:ext cx="6742991" cy="5277976"/>
          </a:xfrm>
          <a:prstGeom prst="rect">
            <a:avLst/>
          </a:prstGeom>
        </p:spPr>
      </p:pic>
      <p:sp>
        <p:nvSpPr>
          <p:cNvPr id="9" name="Rectangle 8">
            <a:extLst>
              <a:ext uri="{FF2B5EF4-FFF2-40B4-BE49-F238E27FC236}">
                <a16:creationId xmlns:a16="http://schemas.microsoft.com/office/drawing/2014/main" id="{2E5BEF24-7CF5-D44E-81B9-00D9091BD785}"/>
              </a:ext>
            </a:extLst>
          </p:cNvPr>
          <p:cNvSpPr/>
          <p:nvPr/>
        </p:nvSpPr>
        <p:spPr>
          <a:xfrm>
            <a:off x="7903029" y="1958764"/>
            <a:ext cx="3820885" cy="3970318"/>
          </a:xfrm>
          <a:prstGeom prst="rect">
            <a:avLst/>
          </a:prstGeom>
        </p:spPr>
        <p:txBody>
          <a:bodyPr wrap="square">
            <a:spAutoFit/>
          </a:bodyPr>
          <a:lstStyle/>
          <a:p>
            <a:pPr marL="285750" indent="-285750">
              <a:buFont typeface="Arial" panose="020B0604020202020204" pitchFamily="34" charset="0"/>
              <a:buChar char="•"/>
            </a:pPr>
            <a:r>
              <a:rPr lang="en-US" sz="2800" dirty="0">
                <a:solidFill>
                  <a:srgbClr val="3366FF"/>
                </a:solidFill>
                <a:latin typeface="Arial" panose="020B0604020202020204" pitchFamily="34" charset="0"/>
                <a:cs typeface="Arial" panose="020B0604020202020204" pitchFamily="34" charset="0"/>
              </a:rPr>
              <a:t>Just loading</a:t>
            </a:r>
            <a:r>
              <a:rPr lang="en-US" sz="2800" dirty="0">
                <a:latin typeface="Arial" panose="020B0604020202020204" pitchFamily="34" charset="0"/>
                <a:cs typeface="Arial" panose="020B0604020202020204" pitchFamily="34" charset="0"/>
              </a:rPr>
              <a:t> these buttons (not clicking on them) enables tracking. </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Users </a:t>
            </a:r>
            <a:r>
              <a:rPr lang="en-US" sz="2800" dirty="0">
                <a:solidFill>
                  <a:srgbClr val="3366FF"/>
                </a:solidFill>
                <a:latin typeface="Arial" panose="020B0604020202020204" pitchFamily="34" charset="0"/>
                <a:cs typeface="Arial" panose="020B0604020202020204" pitchFamily="34" charset="0"/>
              </a:rPr>
              <a:t>visit these sites directly</a:t>
            </a:r>
            <a:r>
              <a:rPr lang="en-US" sz="28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This tracking is often </a:t>
            </a:r>
            <a:r>
              <a:rPr lang="en-US" sz="2800" dirty="0">
                <a:solidFill>
                  <a:srgbClr val="3366FF"/>
                </a:solidFill>
                <a:latin typeface="Arial" panose="020B0604020202020204" pitchFamily="34" charset="0"/>
                <a:cs typeface="Arial" panose="020B0604020202020204" pitchFamily="34" charset="0"/>
              </a:rPr>
              <a:t>not anonymous </a:t>
            </a:r>
            <a:r>
              <a:rPr lang="en-US" sz="2800" dirty="0">
                <a:latin typeface="Arial" panose="020B0604020202020204" pitchFamily="34" charset="0"/>
                <a:cs typeface="Arial" panose="020B0604020202020204" pitchFamily="34" charset="0"/>
              </a:rPr>
              <a:t>(linked to accounts).</a:t>
            </a:r>
          </a:p>
        </p:txBody>
      </p:sp>
      <p:sp>
        <p:nvSpPr>
          <p:cNvPr id="4" name="Slide Number Placeholder 3"/>
          <p:cNvSpPr>
            <a:spLocks noGrp="1"/>
          </p:cNvSpPr>
          <p:nvPr>
            <p:ph type="sldNum" sz="quarter" idx="12"/>
          </p:nvPr>
        </p:nvSpPr>
        <p:spPr/>
        <p:txBody>
          <a:bodyPr/>
          <a:lstStyle/>
          <a:p>
            <a:fld id="{3E5BF5F9-4D9A-9543-85E8-59158CD2B6EB}" type="slidenum">
              <a:rPr lang="en-US" smtClean="0"/>
              <a:t>38</a:t>
            </a:fld>
            <a:endParaRPr lang="en-US"/>
          </a:p>
        </p:txBody>
      </p:sp>
    </p:spTree>
    <p:extLst>
      <p:ext uri="{BB962C8B-B14F-4D97-AF65-F5344CB8AC3E}">
        <p14:creationId xmlns:p14="http://schemas.microsoft.com/office/powerpoint/2010/main" val="781459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9319" y="93800"/>
            <a:ext cx="8229600" cy="1143000"/>
          </a:xfrm>
        </p:spPr>
        <p:txBody>
          <a:bodyPr/>
          <a:lstStyle/>
          <a:p>
            <a:r>
              <a:rPr lang="en-US" b="1" dirty="0">
                <a:solidFill>
                  <a:srgbClr val="FF0000"/>
                </a:solidFill>
                <a:latin typeface="Arial" charset="0"/>
                <a:ea typeface="Arial" charset="0"/>
                <a:cs typeface="Arial" charset="0"/>
              </a:rPr>
              <a:t>Personal Cross-Site Tracking</a:t>
            </a:r>
          </a:p>
        </p:txBody>
      </p:sp>
      <p:cxnSp>
        <p:nvCxnSpPr>
          <p:cNvPr id="7" name="Straight Connector 6" descr="&quot;&quot;"/>
          <p:cNvCxnSpPr/>
          <p:nvPr/>
        </p:nvCxnSpPr>
        <p:spPr>
          <a:xfrm>
            <a:off x="1981200" y="6126163"/>
            <a:ext cx="822960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Rectangle 9" descr="&quot;&quot;"/>
          <p:cNvSpPr/>
          <p:nvPr/>
        </p:nvSpPr>
        <p:spPr>
          <a:xfrm>
            <a:off x="4119487" y="1575269"/>
            <a:ext cx="1764836" cy="189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descr="&quot;&quot;"/>
          <p:cNvSpPr/>
          <p:nvPr/>
        </p:nvSpPr>
        <p:spPr>
          <a:xfrm>
            <a:off x="8063225" y="2060348"/>
            <a:ext cx="2147575" cy="6384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Arrow Connector 12" descr="arrow"/>
          <p:cNvCxnSpPr/>
          <p:nvPr/>
        </p:nvCxnSpPr>
        <p:spPr>
          <a:xfrm>
            <a:off x="5756062" y="2056087"/>
            <a:ext cx="2675817" cy="217019"/>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42" name="Rectangle 41" descr="&quot;&quot;"/>
          <p:cNvSpPr/>
          <p:nvPr/>
        </p:nvSpPr>
        <p:spPr>
          <a:xfrm>
            <a:off x="2013630" y="2546819"/>
            <a:ext cx="1764836" cy="16066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6" name="TextBox 45"/>
          <p:cNvSpPr txBox="1"/>
          <p:nvPr/>
        </p:nvSpPr>
        <p:spPr>
          <a:xfrm>
            <a:off x="8668919" y="1437503"/>
            <a:ext cx="1598029" cy="369332"/>
          </a:xfrm>
          <a:prstGeom prst="rect">
            <a:avLst/>
          </a:prstGeom>
          <a:noFill/>
        </p:spPr>
        <p:txBody>
          <a:bodyPr wrap="square" rtlCol="0">
            <a:spAutoFit/>
          </a:bodyPr>
          <a:lstStyle/>
          <a:p>
            <a:r>
              <a:rPr lang="en-US" dirty="0" err="1"/>
              <a:t>facebook.com</a:t>
            </a:r>
            <a:endParaRPr lang="en-US" dirty="0"/>
          </a:p>
        </p:txBody>
      </p:sp>
      <p:sp>
        <p:nvSpPr>
          <p:cNvPr id="47" name="TextBox 46"/>
          <p:cNvSpPr txBox="1"/>
          <p:nvPr/>
        </p:nvSpPr>
        <p:spPr>
          <a:xfrm>
            <a:off x="2013630" y="2177487"/>
            <a:ext cx="1764836" cy="369332"/>
          </a:xfrm>
          <a:prstGeom prst="rect">
            <a:avLst/>
          </a:prstGeom>
          <a:noFill/>
        </p:spPr>
        <p:txBody>
          <a:bodyPr wrap="square" rtlCol="0">
            <a:spAutoFit/>
          </a:bodyPr>
          <a:lstStyle/>
          <a:p>
            <a:r>
              <a:rPr lang="en-US" dirty="0"/>
              <a:t>Cookie Database</a:t>
            </a:r>
          </a:p>
        </p:txBody>
      </p:sp>
      <p:sp>
        <p:nvSpPr>
          <p:cNvPr id="49" name="TextBox 48"/>
          <p:cNvSpPr txBox="1"/>
          <p:nvPr/>
        </p:nvSpPr>
        <p:spPr>
          <a:xfrm>
            <a:off x="2013630" y="2574504"/>
            <a:ext cx="1764836" cy="646331"/>
          </a:xfrm>
          <a:prstGeom prst="rect">
            <a:avLst/>
          </a:prstGeom>
          <a:noFill/>
        </p:spPr>
        <p:txBody>
          <a:bodyPr wrap="square" rtlCol="0">
            <a:spAutoFit/>
          </a:bodyPr>
          <a:lstStyle/>
          <a:p>
            <a:r>
              <a:rPr lang="en-US" dirty="0" err="1">
                <a:latin typeface="Abadi MT Condensed Light"/>
                <a:cs typeface="Abadi MT Condensed Light"/>
              </a:rPr>
              <a:t>facebook.com</a:t>
            </a:r>
            <a:r>
              <a:rPr lang="en-US" dirty="0">
                <a:latin typeface="Abadi MT Condensed Light"/>
                <a:cs typeface="Abadi MT Condensed Light"/>
              </a:rPr>
              <a:t>: </a:t>
            </a:r>
            <a:r>
              <a:rPr lang="en-US" dirty="0" err="1">
                <a:latin typeface="Abadi MT Condensed Light"/>
                <a:cs typeface="Abadi MT Condensed Light"/>
              </a:rPr>
              <a:t>fb_id</a:t>
            </a:r>
            <a:r>
              <a:rPr lang="en-US" dirty="0">
                <a:latin typeface="Abadi MT Condensed Light"/>
                <a:cs typeface="Abadi MT Condensed Light"/>
              </a:rPr>
              <a:t>=522</a:t>
            </a:r>
          </a:p>
        </p:txBody>
      </p:sp>
      <p:sp>
        <p:nvSpPr>
          <p:cNvPr id="50" name="TextBox 49"/>
          <p:cNvSpPr txBox="1"/>
          <p:nvPr/>
        </p:nvSpPr>
        <p:spPr>
          <a:xfrm>
            <a:off x="3957422" y="1216316"/>
            <a:ext cx="2267343" cy="369332"/>
          </a:xfrm>
          <a:prstGeom prst="rect">
            <a:avLst/>
          </a:prstGeom>
          <a:noFill/>
        </p:spPr>
        <p:txBody>
          <a:bodyPr wrap="square" rtlCol="0">
            <a:spAutoFit/>
          </a:bodyPr>
          <a:lstStyle/>
          <a:p>
            <a:r>
              <a:rPr lang="en-US" dirty="0"/>
              <a:t>http://</a:t>
            </a:r>
            <a:r>
              <a:rPr lang="en-US" dirty="0" err="1"/>
              <a:t>facebook.com</a:t>
            </a:r>
            <a:endParaRPr lang="en-US" dirty="0"/>
          </a:p>
        </p:txBody>
      </p:sp>
      <p:sp>
        <p:nvSpPr>
          <p:cNvPr id="41" name="Rectangle 40" descr="&quot;&quot;"/>
          <p:cNvSpPr/>
          <p:nvPr/>
        </p:nvSpPr>
        <p:spPr>
          <a:xfrm>
            <a:off x="4242025" y="1926607"/>
            <a:ext cx="1514037" cy="118957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First-party site</a:t>
            </a:r>
          </a:p>
        </p:txBody>
      </p:sp>
      <p:cxnSp>
        <p:nvCxnSpPr>
          <p:cNvPr id="22" name="Straight Arrow Connector 21" descr="arrow"/>
          <p:cNvCxnSpPr>
            <a:endCxn id="41" idx="3"/>
          </p:cNvCxnSpPr>
          <p:nvPr/>
        </p:nvCxnSpPr>
        <p:spPr>
          <a:xfrm flipH="1">
            <a:off x="5756061" y="2411840"/>
            <a:ext cx="2542754" cy="109555"/>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48" name="Rectangle 47" descr="&quot;&quot;"/>
          <p:cNvSpPr/>
          <p:nvPr/>
        </p:nvSpPr>
        <p:spPr>
          <a:xfrm>
            <a:off x="4099627" y="3882339"/>
            <a:ext cx="1764836" cy="189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8" name="Straight Arrow Connector 57" descr="arrow"/>
          <p:cNvCxnSpPr/>
          <p:nvPr/>
        </p:nvCxnSpPr>
        <p:spPr>
          <a:xfrm flipV="1">
            <a:off x="5626152" y="2546819"/>
            <a:ext cx="2672663" cy="1606634"/>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59" name="TextBox 58"/>
          <p:cNvSpPr txBox="1"/>
          <p:nvPr/>
        </p:nvSpPr>
        <p:spPr>
          <a:xfrm>
            <a:off x="4099627" y="3504708"/>
            <a:ext cx="1764836" cy="369332"/>
          </a:xfrm>
          <a:prstGeom prst="rect">
            <a:avLst/>
          </a:prstGeom>
          <a:noFill/>
        </p:spPr>
        <p:txBody>
          <a:bodyPr wrap="square" rtlCol="0">
            <a:spAutoFit/>
          </a:bodyPr>
          <a:lstStyle/>
          <a:p>
            <a:r>
              <a:rPr lang="en-US" dirty="0"/>
              <a:t>http://</a:t>
            </a:r>
            <a:r>
              <a:rPr lang="en-US" dirty="0" err="1"/>
              <a:t>site.com</a:t>
            </a:r>
            <a:endParaRPr lang="en-US" dirty="0"/>
          </a:p>
        </p:txBody>
      </p:sp>
      <p:sp>
        <p:nvSpPr>
          <p:cNvPr id="60" name="TextBox 59" descr="&quot;&quot;"/>
          <p:cNvSpPr txBox="1"/>
          <p:nvPr/>
        </p:nvSpPr>
        <p:spPr>
          <a:xfrm>
            <a:off x="4099628" y="3874040"/>
            <a:ext cx="1815621" cy="1569660"/>
          </a:xfrm>
          <a:prstGeom prst="rect">
            <a:avLst/>
          </a:prstGeom>
          <a:noFill/>
        </p:spPr>
        <p:txBody>
          <a:bodyPr wrap="square" rtlCol="0">
            <a:spAutoFit/>
          </a:bodyPr>
          <a:lstStyle/>
          <a:p>
            <a:r>
              <a:rPr lang="en-US" sz="1200" b="1" dirty="0">
                <a:latin typeface="Courier"/>
                <a:cs typeface="Courier"/>
              </a:rPr>
              <a:t>&lt;iframe </a:t>
            </a:r>
            <a:r>
              <a:rPr lang="en-US" sz="1200" b="1" dirty="0" err="1">
                <a:latin typeface="Courier"/>
                <a:cs typeface="Courier"/>
              </a:rPr>
              <a:t>src</a:t>
            </a:r>
            <a:r>
              <a:rPr lang="en-US" sz="1200" b="1" dirty="0">
                <a:latin typeface="Courier"/>
                <a:cs typeface="Courier"/>
              </a:rPr>
              <a:t>=</a:t>
            </a:r>
            <a:r>
              <a:rPr lang="en-US" sz="1200" b="1" dirty="0" err="1">
                <a:latin typeface="Courier"/>
                <a:cs typeface="Courier"/>
              </a:rPr>
              <a:t>faceboook.com</a:t>
            </a:r>
            <a:r>
              <a:rPr lang="en-US" sz="1200" b="1" dirty="0">
                <a:latin typeface="Courier"/>
                <a:cs typeface="Courier"/>
              </a:rPr>
              <a:t>/</a:t>
            </a:r>
            <a:r>
              <a:rPr lang="en-US" sz="1200" b="1" dirty="0" err="1">
                <a:latin typeface="Courier"/>
                <a:cs typeface="Courier"/>
              </a:rPr>
              <a:t>button.html</a:t>
            </a:r>
            <a:r>
              <a:rPr lang="en-US" sz="1200" b="1" dirty="0">
                <a:latin typeface="Courier"/>
                <a:cs typeface="Courier"/>
              </a:rPr>
              <a:t>&gt;</a:t>
            </a: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endParaRPr lang="en-US" sz="1200" b="1" dirty="0">
              <a:latin typeface="Courier"/>
              <a:cs typeface="Courier"/>
            </a:endParaRPr>
          </a:p>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&gt;</a:t>
            </a:r>
          </a:p>
        </p:txBody>
      </p:sp>
      <p:cxnSp>
        <p:nvCxnSpPr>
          <p:cNvPr id="62" name="Straight Arrow Connector 61" descr="arrow"/>
          <p:cNvCxnSpPr/>
          <p:nvPr/>
        </p:nvCxnSpPr>
        <p:spPr>
          <a:xfrm flipH="1">
            <a:off x="5384089" y="2698843"/>
            <a:ext cx="2914726" cy="2218281"/>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37" name="Rectangle 36" descr="&quot;&quot;"/>
          <p:cNvSpPr/>
          <p:nvPr/>
        </p:nvSpPr>
        <p:spPr>
          <a:xfrm>
            <a:off x="1818295" y="1289457"/>
            <a:ext cx="4276185" cy="463978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9540944" y="2635885"/>
            <a:ext cx="576583" cy="369332"/>
          </a:xfrm>
          <a:prstGeom prst="rect">
            <a:avLst/>
          </a:prstGeom>
          <a:noFill/>
        </p:spPr>
        <p:txBody>
          <a:bodyPr wrap="square" rtlCol="0">
            <a:spAutoFit/>
          </a:bodyPr>
          <a:lstStyle/>
          <a:p>
            <a:r>
              <a:rPr lang="en-US" dirty="0"/>
              <a:t>logs</a:t>
            </a:r>
          </a:p>
        </p:txBody>
      </p:sp>
      <p:sp>
        <p:nvSpPr>
          <p:cNvPr id="67" name="Rectangle 66" descr="&quot;&quot;"/>
          <p:cNvSpPr/>
          <p:nvPr/>
        </p:nvSpPr>
        <p:spPr>
          <a:xfrm>
            <a:off x="7845777" y="1806835"/>
            <a:ext cx="2540191" cy="255609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8033286" y="1729499"/>
            <a:ext cx="1897900" cy="369332"/>
          </a:xfrm>
          <a:prstGeom prst="rect">
            <a:avLst/>
          </a:prstGeom>
          <a:noFill/>
        </p:spPr>
        <p:txBody>
          <a:bodyPr wrap="square" rtlCol="0">
            <a:spAutoFit/>
          </a:bodyPr>
          <a:lstStyle/>
          <a:p>
            <a:r>
              <a:rPr lang="en-US" dirty="0"/>
              <a:t>processing engine</a:t>
            </a:r>
          </a:p>
        </p:txBody>
      </p:sp>
      <p:sp>
        <p:nvSpPr>
          <p:cNvPr id="51" name="TextBox 50" descr="&quot;&quot;"/>
          <p:cNvSpPr txBox="1"/>
          <p:nvPr/>
        </p:nvSpPr>
        <p:spPr>
          <a:xfrm>
            <a:off x="6224764" y="2521394"/>
            <a:ext cx="1127336" cy="523220"/>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a:t>
            </a:r>
            <a:r>
              <a:rPr lang="en-US" sz="1400" b="1" dirty="0" err="1">
                <a:latin typeface="Abadi MT Condensed Light"/>
                <a:cs typeface="Abadi MT Condensed Light"/>
              </a:rPr>
              <a:t>fb_id</a:t>
            </a:r>
            <a:r>
              <a:rPr lang="en-US" sz="1400" b="1" dirty="0">
                <a:latin typeface="Abadi MT Condensed Light"/>
                <a:cs typeface="Abadi MT Condensed Light"/>
              </a:rPr>
              <a:t>=522</a:t>
            </a:r>
          </a:p>
        </p:txBody>
      </p:sp>
      <p:sp>
        <p:nvSpPr>
          <p:cNvPr id="54" name="Rectangle 53" descr="&quot;&quot;"/>
          <p:cNvSpPr/>
          <p:nvPr/>
        </p:nvSpPr>
        <p:spPr>
          <a:xfrm>
            <a:off x="8063225" y="2987419"/>
            <a:ext cx="2161317" cy="12227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5" name="TextBox 54"/>
          <p:cNvSpPr txBox="1"/>
          <p:nvPr/>
        </p:nvSpPr>
        <p:spPr>
          <a:xfrm>
            <a:off x="8124183" y="3015889"/>
            <a:ext cx="2086616" cy="584776"/>
          </a:xfrm>
          <a:prstGeom prst="rect">
            <a:avLst/>
          </a:prstGeom>
          <a:noFill/>
        </p:spPr>
        <p:txBody>
          <a:bodyPr wrap="square" rtlCol="0">
            <a:spAutoFit/>
          </a:bodyPr>
          <a:lstStyle/>
          <a:p>
            <a:r>
              <a:rPr lang="en-US" sz="1600" dirty="0">
                <a:latin typeface="Abadi MT Condensed Light"/>
                <a:cs typeface="Abadi MT Condensed Light"/>
              </a:rPr>
              <a:t>2:34pm: user 522 visited </a:t>
            </a:r>
            <a:r>
              <a:rPr lang="en-US" sz="1600" dirty="0" err="1">
                <a:latin typeface="Abadi MT Condensed Light"/>
                <a:cs typeface="Abadi MT Condensed Light"/>
              </a:rPr>
              <a:t>facebook.com</a:t>
            </a:r>
            <a:endParaRPr lang="en-US" sz="1600" dirty="0">
              <a:latin typeface="Abadi MT Condensed Light"/>
              <a:cs typeface="Abadi MT Condensed Light"/>
            </a:endParaRPr>
          </a:p>
        </p:txBody>
      </p:sp>
      <p:sp>
        <p:nvSpPr>
          <p:cNvPr id="66" name="TextBox 65"/>
          <p:cNvSpPr txBox="1"/>
          <p:nvPr/>
        </p:nvSpPr>
        <p:spPr>
          <a:xfrm>
            <a:off x="8178640" y="3625427"/>
            <a:ext cx="1752547" cy="584776"/>
          </a:xfrm>
          <a:prstGeom prst="rect">
            <a:avLst/>
          </a:prstGeom>
          <a:noFill/>
        </p:spPr>
        <p:txBody>
          <a:bodyPr wrap="square" rtlCol="0">
            <a:spAutoFit/>
          </a:bodyPr>
          <a:lstStyle/>
          <a:p>
            <a:r>
              <a:rPr lang="en-US" sz="1600" dirty="0">
                <a:latin typeface="Abadi MT Condensed Light"/>
                <a:cs typeface="Abadi MT Condensed Light"/>
              </a:rPr>
              <a:t>2:35pm: user 522 visited </a:t>
            </a:r>
            <a:r>
              <a:rPr lang="en-US" sz="1600" dirty="0" err="1">
                <a:latin typeface="Abadi MT Condensed Light"/>
                <a:cs typeface="Abadi MT Condensed Light"/>
              </a:rPr>
              <a:t>site.com</a:t>
            </a:r>
            <a:endParaRPr lang="en-US" sz="1600" dirty="0">
              <a:latin typeface="Abadi MT Condensed Light"/>
              <a:cs typeface="Abadi MT Condensed Light"/>
            </a:endParaRPr>
          </a:p>
        </p:txBody>
      </p:sp>
      <p:sp>
        <p:nvSpPr>
          <p:cNvPr id="45" name="Oval 44" descr="highlight"/>
          <p:cNvSpPr/>
          <p:nvPr/>
        </p:nvSpPr>
        <p:spPr>
          <a:xfrm>
            <a:off x="7883865" y="2887268"/>
            <a:ext cx="2394675" cy="143363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descr="&quot;&quot;"/>
          <p:cNvSpPr txBox="1"/>
          <p:nvPr/>
        </p:nvSpPr>
        <p:spPr>
          <a:xfrm rot="20151558">
            <a:off x="6094479" y="2893398"/>
            <a:ext cx="1127336" cy="523220"/>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a:t>
            </a:r>
            <a:r>
              <a:rPr lang="en-US" sz="1400" b="1" dirty="0" err="1">
                <a:latin typeface="Abadi MT Condensed Light"/>
                <a:cs typeface="Abadi MT Condensed Light"/>
              </a:rPr>
              <a:t>fb_id</a:t>
            </a:r>
            <a:r>
              <a:rPr lang="en-US" sz="1400" b="1" dirty="0">
                <a:latin typeface="Abadi MT Condensed Light"/>
                <a:cs typeface="Abadi MT Condensed Light"/>
              </a:rPr>
              <a:t>=522</a:t>
            </a:r>
          </a:p>
        </p:txBody>
      </p:sp>
      <p:pic>
        <p:nvPicPr>
          <p:cNvPr id="12" name="Picture 11" descr="&quot;&quot;"/>
          <p:cNvPicPr>
            <a:picLocks noChangeAspect="1"/>
          </p:cNvPicPr>
          <p:nvPr/>
        </p:nvPicPr>
        <p:blipFill>
          <a:blip r:embed="rId2"/>
          <a:stretch>
            <a:fillRect/>
          </a:stretch>
        </p:blipFill>
        <p:spPr>
          <a:xfrm>
            <a:off x="4438701" y="4634751"/>
            <a:ext cx="945388" cy="458024"/>
          </a:xfrm>
          <a:prstGeom prst="rect">
            <a:avLst/>
          </a:prstGeom>
          <a:ln>
            <a:solidFill>
              <a:srgbClr val="376092"/>
            </a:solidFill>
          </a:ln>
        </p:spPr>
      </p:pic>
      <p:pic>
        <p:nvPicPr>
          <p:cNvPr id="57" name="Picture 56" descr="brows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323" y="1335412"/>
            <a:ext cx="477383" cy="456031"/>
          </a:xfrm>
          <a:prstGeom prst="rect">
            <a:avLst/>
          </a:prstGeom>
        </p:spPr>
      </p:pic>
      <p:sp>
        <p:nvSpPr>
          <p:cNvPr id="2" name="Slide Number Placeholder 1"/>
          <p:cNvSpPr>
            <a:spLocks noGrp="1"/>
          </p:cNvSpPr>
          <p:nvPr>
            <p:ph type="sldNum" sz="quarter" idx="12"/>
          </p:nvPr>
        </p:nvSpPr>
        <p:spPr/>
        <p:txBody>
          <a:bodyPr/>
          <a:lstStyle/>
          <a:p>
            <a:fld id="{3E5BF5F9-4D9A-9543-85E8-59158CD2B6EB}" type="slidenum">
              <a:rPr lang="en-US" smtClean="0"/>
              <a:t>39</a:t>
            </a:fld>
            <a:endParaRPr lang="en-US"/>
          </a:p>
        </p:txBody>
      </p:sp>
    </p:spTree>
    <p:extLst>
      <p:ext uri="{BB962C8B-B14F-4D97-AF65-F5344CB8AC3E}">
        <p14:creationId xmlns:p14="http://schemas.microsoft.com/office/powerpoint/2010/main" val="175964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1" grpId="0" animBg="1"/>
      <p:bldP spid="48" grpId="0" animBg="1"/>
      <p:bldP spid="59" grpId="0"/>
      <p:bldP spid="60" grpId="0"/>
      <p:bldP spid="51" grpId="0" animBg="1"/>
      <p:bldP spid="51" grpId="1" animBg="1"/>
      <p:bldP spid="55" grpId="0"/>
      <p:bldP spid="66" grpId="0"/>
      <p:bldP spid="45" grpId="0" animBg="1"/>
      <p:bldP spid="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41" y="62509"/>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Business model of the Web</a:t>
            </a:r>
            <a:endParaRPr lang="en-US" b="1" dirty="0">
              <a:solidFill>
                <a:srgbClr val="FF0000"/>
              </a:solidFill>
              <a:latin typeface="Arial" panose="020B0604020202020204" pitchFamily="34" charset="0"/>
              <a:ea typeface="Arial" charset="0"/>
              <a:cs typeface="Arial" panose="020B0604020202020204" pitchFamily="34" charset="0"/>
            </a:endParaRPr>
          </a:p>
        </p:txBody>
      </p:sp>
      <p:pic>
        <p:nvPicPr>
          <p:cNvPr id="15" name="Picture 14" descr="flow of money in the online tracking system">
            <a:extLst>
              <a:ext uri="{FF2B5EF4-FFF2-40B4-BE49-F238E27FC236}">
                <a16:creationId xmlns:a16="http://schemas.microsoft.com/office/drawing/2014/main" id="{079844B6-EFD7-4944-ACA8-E42396556C64}"/>
              </a:ext>
            </a:extLst>
          </p:cNvPr>
          <p:cNvPicPr>
            <a:picLocks noChangeAspect="1"/>
          </p:cNvPicPr>
          <p:nvPr/>
        </p:nvPicPr>
        <p:blipFill>
          <a:blip r:embed="rId3"/>
          <a:stretch>
            <a:fillRect/>
          </a:stretch>
        </p:blipFill>
        <p:spPr>
          <a:xfrm>
            <a:off x="81643" y="1260218"/>
            <a:ext cx="8244114" cy="5350131"/>
          </a:xfrm>
          <a:prstGeom prst="rect">
            <a:avLst/>
          </a:prstGeom>
        </p:spPr>
      </p:pic>
      <p:sp>
        <p:nvSpPr>
          <p:cNvPr id="3" name="TextBox 2">
            <a:extLst>
              <a:ext uri="{FF2B5EF4-FFF2-40B4-BE49-F238E27FC236}">
                <a16:creationId xmlns:a16="http://schemas.microsoft.com/office/drawing/2014/main" id="{F9AAB00E-3514-824F-9046-F252CB15483A}"/>
              </a:ext>
            </a:extLst>
          </p:cNvPr>
          <p:cNvSpPr txBox="1"/>
          <p:nvPr/>
        </p:nvSpPr>
        <p:spPr>
          <a:xfrm>
            <a:off x="6743698" y="1800951"/>
            <a:ext cx="5183213" cy="830997"/>
          </a:xfrm>
          <a:prstGeom prst="rect">
            <a:avLst/>
          </a:prstGeom>
          <a:noFill/>
          <a:ln>
            <a:solidFill>
              <a:srgbClr val="FF0000"/>
            </a:solidFill>
          </a:ln>
        </p:spPr>
        <p:txBody>
          <a:bodyPr wrap="square" rtlCol="0">
            <a:spAutoFit/>
          </a:bodyPr>
          <a:lstStyle/>
          <a:p>
            <a:r>
              <a:rPr lang="en-US" sz="2400" dirty="0">
                <a:latin typeface="Arial" panose="020B0604020202020204" pitchFamily="34" charset="0"/>
                <a:cs typeface="Arial" panose="020B0604020202020204" pitchFamily="34" charset="0"/>
              </a:rPr>
              <a:t>Site operators earn through serving ads or third-party tracking content</a:t>
            </a:r>
          </a:p>
        </p:txBody>
      </p:sp>
      <p:sp>
        <p:nvSpPr>
          <p:cNvPr id="4" name="Slide Number Placeholder 3">
            <a:extLst>
              <a:ext uri="{FF2B5EF4-FFF2-40B4-BE49-F238E27FC236}">
                <a16:creationId xmlns:a16="http://schemas.microsoft.com/office/drawing/2014/main" id="{194665A6-CB92-CB4B-8F36-466908E7FB95}"/>
              </a:ext>
            </a:extLst>
          </p:cNvPr>
          <p:cNvSpPr>
            <a:spLocks noGrp="1"/>
          </p:cNvSpPr>
          <p:nvPr>
            <p:ph type="sldNum" sz="quarter" idx="12"/>
          </p:nvPr>
        </p:nvSpPr>
        <p:spPr/>
        <p:txBody>
          <a:bodyPr/>
          <a:lstStyle/>
          <a:p>
            <a:fld id="{3E5BF5F9-4D9A-9543-85E8-59158CD2B6EB}" type="slidenum">
              <a:rPr lang="en-US" smtClean="0"/>
              <a:t>4</a:t>
            </a:fld>
            <a:endParaRPr lang="en-US"/>
          </a:p>
        </p:txBody>
      </p:sp>
    </p:spTree>
    <p:extLst>
      <p:ext uri="{BB962C8B-B14F-4D97-AF65-F5344CB8AC3E}">
        <p14:creationId xmlns:p14="http://schemas.microsoft.com/office/powerpoint/2010/main" val="317655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E5BF5F9-4D9A-9543-85E8-59158CD2B6EB}" type="slidenum">
              <a:rPr lang="en-US" smtClean="0"/>
              <a:t>40</a:t>
            </a:fld>
            <a:endParaRPr lang="en-US"/>
          </a:p>
        </p:txBody>
      </p:sp>
      <p:pic>
        <p:nvPicPr>
          <p:cNvPr id="13" name="Picture 12" descr="new headlines">
            <a:extLst>
              <a:ext uri="{FF2B5EF4-FFF2-40B4-BE49-F238E27FC236}">
                <a16:creationId xmlns:a16="http://schemas.microsoft.com/office/drawing/2014/main" id="{36BA56AC-11A5-E542-86C9-DD7137031778}"/>
              </a:ext>
            </a:extLst>
          </p:cNvPr>
          <p:cNvPicPr>
            <a:picLocks noChangeAspect="1"/>
          </p:cNvPicPr>
          <p:nvPr/>
        </p:nvPicPr>
        <p:blipFill>
          <a:blip r:embed="rId2"/>
          <a:stretch>
            <a:fillRect/>
          </a:stretch>
        </p:blipFill>
        <p:spPr>
          <a:xfrm>
            <a:off x="294299" y="771908"/>
            <a:ext cx="6799509" cy="4898571"/>
          </a:xfrm>
          <a:prstGeom prst="rect">
            <a:avLst/>
          </a:prstGeom>
          <a:ln>
            <a:noFill/>
          </a:ln>
          <a:effectLst>
            <a:outerShdw blurRad="292100" dist="139700" dir="2700000" algn="tl" rotWithShape="0">
              <a:srgbClr val="333333">
                <a:alpha val="65000"/>
              </a:srgbClr>
            </a:outerShdw>
          </a:effectLst>
        </p:spPr>
      </p:pic>
      <p:pic>
        <p:nvPicPr>
          <p:cNvPr id="15" name="Picture 14" descr="new headlines">
            <a:extLst>
              <a:ext uri="{FF2B5EF4-FFF2-40B4-BE49-F238E27FC236}">
                <a16:creationId xmlns:a16="http://schemas.microsoft.com/office/drawing/2014/main" id="{5A0A250B-1DB0-2C41-99D1-C79DF03DF987}"/>
              </a:ext>
            </a:extLst>
          </p:cNvPr>
          <p:cNvPicPr>
            <a:picLocks noChangeAspect="1"/>
          </p:cNvPicPr>
          <p:nvPr/>
        </p:nvPicPr>
        <p:blipFill>
          <a:blip r:embed="rId3"/>
          <a:stretch>
            <a:fillRect/>
          </a:stretch>
        </p:blipFill>
        <p:spPr>
          <a:xfrm>
            <a:off x="2955750" y="1664556"/>
            <a:ext cx="5262964" cy="5056919"/>
          </a:xfrm>
          <a:prstGeom prst="rect">
            <a:avLst/>
          </a:prstGeom>
          <a:ln>
            <a:noFill/>
          </a:ln>
          <a:effectLst>
            <a:outerShdw blurRad="292100" dist="139700" dir="2700000" algn="tl" rotWithShape="0">
              <a:srgbClr val="333333">
                <a:alpha val="65000"/>
              </a:srgbClr>
            </a:outerShdw>
          </a:effectLst>
        </p:spPr>
      </p:pic>
      <p:pic>
        <p:nvPicPr>
          <p:cNvPr id="17" name="Picture 16" descr="new headlines">
            <a:extLst>
              <a:ext uri="{FF2B5EF4-FFF2-40B4-BE49-F238E27FC236}">
                <a16:creationId xmlns:a16="http://schemas.microsoft.com/office/drawing/2014/main" id="{3EAADEED-7D29-D644-ACCF-710B5E4050E1}"/>
              </a:ext>
            </a:extLst>
          </p:cNvPr>
          <p:cNvPicPr>
            <a:picLocks noChangeAspect="1"/>
          </p:cNvPicPr>
          <p:nvPr/>
        </p:nvPicPr>
        <p:blipFill>
          <a:blip r:embed="rId4"/>
          <a:stretch>
            <a:fillRect/>
          </a:stretch>
        </p:blipFill>
        <p:spPr>
          <a:xfrm>
            <a:off x="7695197" y="771908"/>
            <a:ext cx="4120124" cy="539748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6592A0FD-E3F3-C548-976E-A04224546576}"/>
              </a:ext>
            </a:extLst>
          </p:cNvPr>
          <p:cNvSpPr txBox="1"/>
          <p:nvPr/>
        </p:nvSpPr>
        <p:spPr>
          <a:xfrm>
            <a:off x="1681843" y="175879"/>
            <a:ext cx="1061357" cy="461665"/>
          </a:xfrm>
          <a:prstGeom prst="rect">
            <a:avLst/>
          </a:prstGeom>
          <a:noFill/>
        </p:spPr>
        <p:txBody>
          <a:bodyPr wrap="square" rtlCol="0">
            <a:spAutoFit/>
          </a:bodyPr>
          <a:lstStyle/>
          <a:p>
            <a:r>
              <a:rPr lang="en-US" sz="2400" b="1" dirty="0"/>
              <a:t>2015</a:t>
            </a:r>
          </a:p>
        </p:txBody>
      </p:sp>
      <p:sp>
        <p:nvSpPr>
          <p:cNvPr id="19" name="TextBox 18">
            <a:extLst>
              <a:ext uri="{FF2B5EF4-FFF2-40B4-BE49-F238E27FC236}">
                <a16:creationId xmlns:a16="http://schemas.microsoft.com/office/drawing/2014/main" id="{DB02B255-0C04-214B-92CD-4F9B264F8988}"/>
              </a:ext>
            </a:extLst>
          </p:cNvPr>
          <p:cNvSpPr txBox="1"/>
          <p:nvPr/>
        </p:nvSpPr>
        <p:spPr>
          <a:xfrm>
            <a:off x="4525875" y="1664556"/>
            <a:ext cx="1061357" cy="461665"/>
          </a:xfrm>
          <a:prstGeom prst="rect">
            <a:avLst/>
          </a:prstGeom>
          <a:noFill/>
        </p:spPr>
        <p:txBody>
          <a:bodyPr wrap="square" rtlCol="0">
            <a:spAutoFit/>
          </a:bodyPr>
          <a:lstStyle/>
          <a:p>
            <a:r>
              <a:rPr lang="en-US" sz="2400" b="1" dirty="0"/>
              <a:t>2018</a:t>
            </a:r>
          </a:p>
        </p:txBody>
      </p:sp>
      <p:sp>
        <p:nvSpPr>
          <p:cNvPr id="20" name="TextBox 19">
            <a:extLst>
              <a:ext uri="{FF2B5EF4-FFF2-40B4-BE49-F238E27FC236}">
                <a16:creationId xmlns:a16="http://schemas.microsoft.com/office/drawing/2014/main" id="{7BF2D7AE-316B-AA45-A375-73F156777FD6}"/>
              </a:ext>
            </a:extLst>
          </p:cNvPr>
          <p:cNvSpPr txBox="1"/>
          <p:nvPr/>
        </p:nvSpPr>
        <p:spPr>
          <a:xfrm>
            <a:off x="9224580" y="284828"/>
            <a:ext cx="1061357" cy="461665"/>
          </a:xfrm>
          <a:prstGeom prst="rect">
            <a:avLst/>
          </a:prstGeom>
          <a:noFill/>
        </p:spPr>
        <p:txBody>
          <a:bodyPr wrap="square" rtlCol="0">
            <a:spAutoFit/>
          </a:bodyPr>
          <a:lstStyle/>
          <a:p>
            <a:r>
              <a:rPr lang="en-US" sz="2400" b="1" dirty="0"/>
              <a:t>2019</a:t>
            </a:r>
          </a:p>
        </p:txBody>
      </p:sp>
      <p:sp>
        <p:nvSpPr>
          <p:cNvPr id="21" name="TextBox 20">
            <a:extLst>
              <a:ext uri="{FF2B5EF4-FFF2-40B4-BE49-F238E27FC236}">
                <a16:creationId xmlns:a16="http://schemas.microsoft.com/office/drawing/2014/main" id="{B340667E-19ED-B44C-B7F1-EC5943F24F79}"/>
              </a:ext>
            </a:extLst>
          </p:cNvPr>
          <p:cNvSpPr txBox="1"/>
          <p:nvPr/>
        </p:nvSpPr>
        <p:spPr>
          <a:xfrm>
            <a:off x="2792952" y="276057"/>
            <a:ext cx="4527201"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possible </a:t>
            </a:r>
            <a:r>
              <a:rPr lang="en-US" sz="2000" b="1" dirty="0" err="1">
                <a:solidFill>
                  <a:srgbClr val="FF0000"/>
                </a:solidFill>
                <a:latin typeface="Arial" panose="020B0604020202020204" pitchFamily="34" charset="0"/>
                <a:cs typeface="Arial" panose="020B0604020202020204" pitchFamily="34" charset="0"/>
              </a:rPr>
              <a:t>bcz</a:t>
            </a:r>
            <a:r>
              <a:rPr lang="en-US" sz="2000" b="1" dirty="0">
                <a:solidFill>
                  <a:srgbClr val="FF0000"/>
                </a:solidFill>
                <a:latin typeface="Arial" panose="020B0604020202020204" pitchFamily="34" charset="0"/>
                <a:cs typeface="Arial" panose="020B0604020202020204" pitchFamily="34" charset="0"/>
              </a:rPr>
              <a:t> of third-party tracking</a:t>
            </a:r>
          </a:p>
        </p:txBody>
      </p:sp>
    </p:spTree>
    <p:extLst>
      <p:ext uri="{BB962C8B-B14F-4D97-AF65-F5344CB8AC3E}">
        <p14:creationId xmlns:p14="http://schemas.microsoft.com/office/powerpoint/2010/main" val="27919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22890" y="297023"/>
            <a:ext cx="10515600" cy="1325563"/>
          </a:xfrm>
        </p:spPr>
        <p:txBody>
          <a:bodyPr>
            <a:normAutofit/>
          </a:bodyPr>
          <a:lstStyle/>
          <a:p>
            <a:r>
              <a:rPr lang="en-US" b="1" dirty="0">
                <a:solidFill>
                  <a:srgbClr val="FF0000"/>
                </a:solidFill>
                <a:latin typeface="Arial" charset="0"/>
                <a:ea typeface="Arial" charset="0"/>
                <a:cs typeface="Arial" charset="0"/>
              </a:rPr>
              <a:t>Cookie based tracking: summary</a:t>
            </a:r>
          </a:p>
        </p:txBody>
      </p:sp>
      <p:graphicFrame>
        <p:nvGraphicFramePr>
          <p:cNvPr id="7" name="Table 6" descr="&quot;&quot;"/>
          <p:cNvGraphicFramePr>
            <a:graphicFrameLocks noGrp="1"/>
          </p:cNvGraphicFramePr>
          <p:nvPr>
            <p:extLst>
              <p:ext uri="{D42A27DB-BD31-4B8C-83A1-F6EECF244321}">
                <p14:modId xmlns:p14="http://schemas.microsoft.com/office/powerpoint/2010/main" val="2871986054"/>
              </p:ext>
            </p:extLst>
          </p:nvPr>
        </p:nvGraphicFramePr>
        <p:xfrm>
          <a:off x="1683003" y="1680931"/>
          <a:ext cx="8217743" cy="4587321"/>
        </p:xfrm>
        <a:graphic>
          <a:graphicData uri="http://schemas.openxmlformats.org/drawingml/2006/table">
            <a:tbl>
              <a:tblPr firstRow="1" bandRow="1">
                <a:tableStyleId>{5940675A-B579-460E-94D1-54222C63F5DA}</a:tableStyleId>
              </a:tblPr>
              <a:tblGrid>
                <a:gridCol w="1410542">
                  <a:extLst>
                    <a:ext uri="{9D8B030D-6E8A-4147-A177-3AD203B41FA5}">
                      <a16:colId xmlns:a16="http://schemas.microsoft.com/office/drawing/2014/main" val="20000"/>
                    </a:ext>
                  </a:extLst>
                </a:gridCol>
                <a:gridCol w="12395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4378961">
                  <a:extLst>
                    <a:ext uri="{9D8B030D-6E8A-4147-A177-3AD203B41FA5}">
                      <a16:colId xmlns:a16="http://schemas.microsoft.com/office/drawing/2014/main" val="20003"/>
                    </a:ext>
                  </a:extLst>
                </a:gridCol>
              </a:tblGrid>
              <a:tr h="698679">
                <a:tc>
                  <a:txBody>
                    <a:bodyPr/>
                    <a:lstStyle/>
                    <a:p>
                      <a:r>
                        <a:rPr lang="en-US" b="1" dirty="0"/>
                        <a:t>Type</a:t>
                      </a:r>
                      <a:r>
                        <a:rPr lang="en-US" b="1" baseline="0" dirty="0"/>
                        <a:t> (</a:t>
                      </a:r>
                      <a:r>
                        <a:rPr lang="en-US" b="1" dirty="0"/>
                        <a:t>Name)</a:t>
                      </a:r>
                    </a:p>
                  </a:txBody>
                  <a:tcPr/>
                </a:tc>
                <a:tc>
                  <a:txBody>
                    <a:bodyPr/>
                    <a:lstStyle/>
                    <a:p>
                      <a:r>
                        <a:rPr lang="en-US" b="1" dirty="0"/>
                        <a:t>Scope</a:t>
                      </a:r>
                    </a:p>
                  </a:txBody>
                  <a:tcPr/>
                </a:tc>
                <a:tc>
                  <a:txBody>
                    <a:bodyPr/>
                    <a:lstStyle/>
                    <a:p>
                      <a:r>
                        <a:rPr lang="en-US" b="1" dirty="0"/>
                        <a:t>User</a:t>
                      </a:r>
                      <a:r>
                        <a:rPr lang="en-US" b="1" baseline="0" dirty="0"/>
                        <a:t> Visits</a:t>
                      </a:r>
                    </a:p>
                    <a:p>
                      <a:r>
                        <a:rPr lang="en-US" b="1" baseline="0" dirty="0"/>
                        <a:t>Directly?</a:t>
                      </a:r>
                      <a:endParaRPr lang="en-US" b="1" dirty="0"/>
                    </a:p>
                  </a:txBody>
                  <a:tcPr/>
                </a:tc>
                <a:tc>
                  <a:txBody>
                    <a:bodyPr/>
                    <a:lstStyle/>
                    <a:p>
                      <a:r>
                        <a:rPr lang="en-US" b="1" dirty="0"/>
                        <a:t>Overview</a:t>
                      </a:r>
                    </a:p>
                  </a:txBody>
                  <a:tcPr/>
                </a:tc>
                <a:extLst>
                  <a:ext uri="{0D108BD9-81ED-4DB2-BD59-A6C34878D82A}">
                    <a16:rowId xmlns:a16="http://schemas.microsoft.com/office/drawing/2014/main" val="10000"/>
                  </a:ext>
                </a:extLst>
              </a:tr>
              <a:tr h="648107">
                <a:tc>
                  <a:txBody>
                    <a:bodyPr/>
                    <a:lstStyle/>
                    <a:p>
                      <a:pPr algn="ctr"/>
                      <a:r>
                        <a:rPr lang="en-US" dirty="0">
                          <a:solidFill>
                            <a:srgbClr val="0070C0"/>
                          </a:solidFill>
                        </a:rPr>
                        <a:t>1</a:t>
                      </a:r>
                      <a:r>
                        <a:rPr lang="en-US" baseline="30000" dirty="0">
                          <a:solidFill>
                            <a:srgbClr val="0070C0"/>
                          </a:solidFill>
                        </a:rPr>
                        <a:t>st</a:t>
                      </a:r>
                      <a:r>
                        <a:rPr lang="en-US" baseline="0" dirty="0">
                          <a:solidFill>
                            <a:srgbClr val="0070C0"/>
                          </a:solidFill>
                        </a:rPr>
                        <a:t> party</a:t>
                      </a:r>
                      <a:endParaRPr lang="en-US" dirty="0">
                        <a:solidFill>
                          <a:srgbClr val="0070C0"/>
                        </a:solidFill>
                      </a:endParaRPr>
                    </a:p>
                  </a:txBody>
                  <a:tcPr/>
                </a:tc>
                <a:tc>
                  <a:txBody>
                    <a:bodyPr/>
                    <a:lstStyle/>
                    <a:p>
                      <a:r>
                        <a:rPr lang="en-US" dirty="0"/>
                        <a:t>Within-Site</a:t>
                      </a:r>
                    </a:p>
                  </a:txBody>
                  <a:tcPr/>
                </a:tc>
                <a:tc>
                  <a:txBody>
                    <a:bodyPr/>
                    <a:lstStyle/>
                    <a:p>
                      <a:r>
                        <a:rPr lang="en-US" dirty="0"/>
                        <a:t>Yes</a:t>
                      </a:r>
                    </a:p>
                  </a:txBody>
                  <a:tcPr/>
                </a:tc>
                <a:tc>
                  <a:txBody>
                    <a:bodyPr/>
                    <a:lstStyle/>
                    <a:p>
                      <a:r>
                        <a:rPr lang="en-US" dirty="0"/>
                        <a:t>Site does its own on-site analytics.</a:t>
                      </a:r>
                    </a:p>
                  </a:txBody>
                  <a:tcPr/>
                </a:tc>
                <a:extLst>
                  <a:ext uri="{0D108BD9-81ED-4DB2-BD59-A6C34878D82A}">
                    <a16:rowId xmlns:a16="http://schemas.microsoft.com/office/drawing/2014/main" val="10001"/>
                  </a:ext>
                </a:extLst>
              </a:tr>
              <a:tr h="648107">
                <a:tc>
                  <a:txBody>
                    <a:bodyPr/>
                    <a:lstStyle/>
                    <a:p>
                      <a:pPr algn="ctr"/>
                      <a:r>
                        <a:rPr lang="en-US" dirty="0">
                          <a:solidFill>
                            <a:srgbClr val="3366FF"/>
                          </a:solidFill>
                        </a:rPr>
                        <a:t>Analytics</a:t>
                      </a:r>
                      <a:endParaRPr lang="en-US" dirty="0"/>
                    </a:p>
                  </a:txBody>
                  <a:tcPr/>
                </a:tc>
                <a:tc>
                  <a:txBody>
                    <a:bodyPr/>
                    <a:lstStyle/>
                    <a:p>
                      <a:r>
                        <a:rPr lang="en-US" dirty="0"/>
                        <a:t>Within-Site</a:t>
                      </a:r>
                    </a:p>
                  </a:txBody>
                  <a:tcPr/>
                </a:tc>
                <a:tc>
                  <a:txBody>
                    <a:bodyPr/>
                    <a:lstStyle/>
                    <a:p>
                      <a:r>
                        <a:rPr lang="en-US" dirty="0"/>
                        <a:t>No</a:t>
                      </a:r>
                    </a:p>
                  </a:txBody>
                  <a:tcPr/>
                </a:tc>
                <a:tc>
                  <a:txBody>
                    <a:bodyPr/>
                    <a:lstStyle/>
                    <a:p>
                      <a:r>
                        <a:rPr lang="en-US" dirty="0"/>
                        <a:t>Site uses third-party analytics</a:t>
                      </a:r>
                      <a:r>
                        <a:rPr lang="en-US" baseline="0" dirty="0"/>
                        <a:t> engine (e.g., Google Analytics).</a:t>
                      </a:r>
                      <a:endParaRPr lang="en-US" dirty="0"/>
                    </a:p>
                  </a:txBody>
                  <a:tcPr/>
                </a:tc>
                <a:extLst>
                  <a:ext uri="{0D108BD9-81ED-4DB2-BD59-A6C34878D82A}">
                    <a16:rowId xmlns:a16="http://schemas.microsoft.com/office/drawing/2014/main" val="10002"/>
                  </a:ext>
                </a:extLst>
              </a:tr>
              <a:tr h="648107">
                <a:tc>
                  <a:txBody>
                    <a:bodyPr/>
                    <a:lstStyle/>
                    <a:p>
                      <a:pPr algn="ctr"/>
                      <a:r>
                        <a:rPr lang="en-US" dirty="0">
                          <a:solidFill>
                            <a:srgbClr val="3366FF"/>
                          </a:solidFill>
                        </a:rPr>
                        <a:t>Vanilla</a:t>
                      </a:r>
                      <a:endParaRPr lang="en-US" dirty="0"/>
                    </a:p>
                  </a:txBody>
                  <a:tcPr/>
                </a:tc>
                <a:tc>
                  <a:txBody>
                    <a:bodyPr/>
                    <a:lstStyle/>
                    <a:p>
                      <a:r>
                        <a:rPr lang="en-US" dirty="0"/>
                        <a:t>Cross-Site</a:t>
                      </a:r>
                    </a:p>
                  </a:txBody>
                  <a:tcPr/>
                </a:tc>
                <a:tc>
                  <a:txBody>
                    <a:bodyPr/>
                    <a:lstStyle/>
                    <a:p>
                      <a:r>
                        <a:rPr lang="en-US" dirty="0"/>
                        <a:t>No</a:t>
                      </a:r>
                    </a:p>
                  </a:txBody>
                  <a:tcPr/>
                </a:tc>
                <a:tc>
                  <a:txBody>
                    <a:bodyPr/>
                    <a:lstStyle/>
                    <a:p>
                      <a:r>
                        <a:rPr lang="en-US" dirty="0"/>
                        <a:t>Site</a:t>
                      </a:r>
                      <a:r>
                        <a:rPr lang="en-US" baseline="0" dirty="0"/>
                        <a:t> embeds third-party tracker that uses third-party storage (e.g., </a:t>
                      </a:r>
                      <a:r>
                        <a:rPr lang="en-US" baseline="0" dirty="0" err="1"/>
                        <a:t>Doubleclick</a:t>
                      </a:r>
                      <a:r>
                        <a:rPr lang="en-US" baseline="0" dirty="0"/>
                        <a:t>).</a:t>
                      </a:r>
                      <a:endParaRPr lang="en-US" dirty="0"/>
                    </a:p>
                  </a:txBody>
                  <a:tcPr/>
                </a:tc>
                <a:extLst>
                  <a:ext uri="{0D108BD9-81ED-4DB2-BD59-A6C34878D82A}">
                    <a16:rowId xmlns:a16="http://schemas.microsoft.com/office/drawing/2014/main" val="10003"/>
                  </a:ext>
                </a:extLst>
              </a:tr>
              <a:tr h="648107">
                <a:tc>
                  <a:txBody>
                    <a:bodyPr/>
                    <a:lstStyle/>
                    <a:p>
                      <a:pPr algn="ctr"/>
                      <a:r>
                        <a:rPr lang="en-US" dirty="0">
                          <a:solidFill>
                            <a:srgbClr val="3366FF"/>
                          </a:solidFill>
                        </a:rPr>
                        <a:t>Forced</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Cross-Site</a:t>
                      </a:r>
                    </a:p>
                  </a:txBody>
                  <a:tcPr/>
                </a:tc>
                <a:tc>
                  <a:txBody>
                    <a:bodyPr/>
                    <a:lstStyle/>
                    <a:p>
                      <a:r>
                        <a:rPr lang="en-US" dirty="0"/>
                        <a:t>Yes (forced)</a:t>
                      </a:r>
                    </a:p>
                  </a:txBody>
                  <a:tcPr/>
                </a:tc>
                <a:tc>
                  <a:txBody>
                    <a:bodyPr/>
                    <a:lstStyle/>
                    <a:p>
                      <a:r>
                        <a:rPr lang="en-US" dirty="0"/>
                        <a:t>Site</a:t>
                      </a:r>
                      <a:r>
                        <a:rPr lang="en-US" baseline="0" dirty="0"/>
                        <a:t> embeds third-party tracker that forced the user to visit directly (e.g., via popup).</a:t>
                      </a:r>
                      <a:endParaRPr lang="en-US" dirty="0"/>
                    </a:p>
                  </a:txBody>
                  <a:tcPr/>
                </a:tc>
                <a:extLst>
                  <a:ext uri="{0D108BD9-81ED-4DB2-BD59-A6C34878D82A}">
                    <a16:rowId xmlns:a16="http://schemas.microsoft.com/office/drawing/2014/main" val="10004"/>
                  </a:ext>
                </a:extLst>
              </a:tr>
              <a:tr h="648107">
                <a:tc>
                  <a:txBody>
                    <a:bodyPr/>
                    <a:lstStyle/>
                    <a:p>
                      <a:pPr algn="ctr"/>
                      <a:r>
                        <a:rPr lang="en-US" dirty="0">
                          <a:solidFill>
                            <a:srgbClr val="3366FF"/>
                          </a:solidFill>
                        </a:rPr>
                        <a:t>Referred</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Cross-Site</a:t>
                      </a:r>
                    </a:p>
                  </a:txBody>
                  <a:tcPr/>
                </a:tc>
                <a:tc>
                  <a:txBody>
                    <a:bodyPr/>
                    <a:lstStyle/>
                    <a:p>
                      <a:r>
                        <a:rPr lang="en-US" dirty="0"/>
                        <a:t>No</a:t>
                      </a:r>
                    </a:p>
                  </a:txBody>
                  <a:tcPr/>
                </a:tc>
                <a:tc>
                  <a:txBody>
                    <a:bodyPr/>
                    <a:lstStyle/>
                    <a:p>
                      <a:r>
                        <a:rPr lang="en-US" dirty="0"/>
                        <a:t>Tracker relies</a:t>
                      </a:r>
                      <a:r>
                        <a:rPr lang="en-US" baseline="0" dirty="0"/>
                        <a:t> on another cross-site tracker to leak unique identifier values.</a:t>
                      </a:r>
                      <a:endParaRPr lang="en-US" dirty="0"/>
                    </a:p>
                  </a:txBody>
                  <a:tcPr/>
                </a:tc>
                <a:extLst>
                  <a:ext uri="{0D108BD9-81ED-4DB2-BD59-A6C34878D82A}">
                    <a16:rowId xmlns:a16="http://schemas.microsoft.com/office/drawing/2014/main" val="10005"/>
                  </a:ext>
                </a:extLst>
              </a:tr>
              <a:tr h="648107">
                <a:tc>
                  <a:txBody>
                    <a:bodyPr/>
                    <a:lstStyle/>
                    <a:p>
                      <a:pPr algn="ctr"/>
                      <a:r>
                        <a:rPr lang="en-US" dirty="0">
                          <a:solidFill>
                            <a:srgbClr val="3366FF"/>
                          </a:solidFill>
                        </a:rPr>
                        <a:t>Personal</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Cross-Site</a:t>
                      </a:r>
                    </a:p>
                  </a:txBody>
                  <a:tcPr/>
                </a:tc>
                <a:tc>
                  <a:txBody>
                    <a:bodyPr/>
                    <a:lstStyle/>
                    <a:p>
                      <a:r>
                        <a:rPr lang="en-US" dirty="0"/>
                        <a:t>Yes</a:t>
                      </a:r>
                    </a:p>
                  </a:txBody>
                  <a:tcPr/>
                </a:tc>
                <a:tc>
                  <a:txBody>
                    <a:bodyPr/>
                    <a:lstStyle/>
                    <a:p>
                      <a:r>
                        <a:rPr lang="en-US" dirty="0"/>
                        <a:t>Site embeds</a:t>
                      </a:r>
                      <a:r>
                        <a:rPr lang="en-US" baseline="0" dirty="0"/>
                        <a:t> third-party tracker that the user otherwise visits directly (e.g., Facebook).</a:t>
                      </a:r>
                      <a:endParaRPr lang="en-US" dirty="0"/>
                    </a:p>
                  </a:txBody>
                  <a:tcPr/>
                </a:tc>
                <a:extLst>
                  <a:ext uri="{0D108BD9-81ED-4DB2-BD59-A6C34878D82A}">
                    <a16:rowId xmlns:a16="http://schemas.microsoft.com/office/drawing/2014/main" val="10006"/>
                  </a:ext>
                </a:extLst>
              </a:tr>
            </a:tbl>
          </a:graphicData>
        </a:graphic>
      </p:graphicFrame>
      <p:sp>
        <p:nvSpPr>
          <p:cNvPr id="12" name="TextBox 11"/>
          <p:cNvSpPr txBox="1"/>
          <p:nvPr/>
        </p:nvSpPr>
        <p:spPr>
          <a:xfrm>
            <a:off x="1450533" y="2736749"/>
            <a:ext cx="4049443" cy="369332"/>
          </a:xfrm>
          <a:prstGeom prst="rect">
            <a:avLst/>
          </a:prstGeom>
          <a:solidFill>
            <a:schemeClr val="bg1">
              <a:lumMod val="85000"/>
              <a:alpha val="95000"/>
            </a:schemeClr>
          </a:solidFill>
        </p:spPr>
        <p:txBody>
          <a:bodyPr wrap="square" rtlCol="0">
            <a:spAutoFit/>
          </a:bodyPr>
          <a:lstStyle/>
          <a:p>
            <a:r>
              <a:rPr lang="en-US" b="1" dirty="0">
                <a:solidFill>
                  <a:schemeClr val="accent2">
                    <a:lumMod val="75000"/>
                  </a:schemeClr>
                </a:solidFill>
              </a:rPr>
              <a:t>Evolution: Embedding analytics libraries </a:t>
            </a:r>
          </a:p>
        </p:txBody>
      </p:sp>
      <p:sp>
        <p:nvSpPr>
          <p:cNvPr id="11" name="Curved Right Arrow 10" descr="arrow"/>
          <p:cNvSpPr/>
          <p:nvPr/>
        </p:nvSpPr>
        <p:spPr>
          <a:xfrm>
            <a:off x="1297985" y="2579257"/>
            <a:ext cx="385018" cy="831131"/>
          </a:xfrm>
          <a:prstGeom prst="curvedRightArrow">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1438675" y="3988115"/>
            <a:ext cx="3790506" cy="369332"/>
          </a:xfrm>
          <a:prstGeom prst="rect">
            <a:avLst/>
          </a:prstGeom>
          <a:solidFill>
            <a:schemeClr val="bg1">
              <a:lumMod val="85000"/>
              <a:alpha val="95000"/>
            </a:schemeClr>
          </a:solidFill>
        </p:spPr>
        <p:txBody>
          <a:bodyPr wrap="square" rtlCol="0">
            <a:spAutoFit/>
          </a:bodyPr>
          <a:lstStyle/>
          <a:p>
            <a:r>
              <a:rPr lang="en-US" b="1" dirty="0">
                <a:solidFill>
                  <a:schemeClr val="accent2">
                    <a:lumMod val="75000"/>
                  </a:schemeClr>
                </a:solidFill>
              </a:rPr>
              <a:t>Evolution: Third-party cookie blocking</a:t>
            </a:r>
          </a:p>
        </p:txBody>
      </p:sp>
      <p:sp>
        <p:nvSpPr>
          <p:cNvPr id="13" name="Curved Right Arrow 12" descr="arrow"/>
          <p:cNvSpPr/>
          <p:nvPr/>
        </p:nvSpPr>
        <p:spPr>
          <a:xfrm>
            <a:off x="1286127" y="3830623"/>
            <a:ext cx="385018" cy="831131"/>
          </a:xfrm>
          <a:prstGeom prst="curvedRightArrow">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1438675" y="4667685"/>
            <a:ext cx="3389308" cy="369332"/>
          </a:xfrm>
          <a:prstGeom prst="rect">
            <a:avLst/>
          </a:prstGeom>
          <a:solidFill>
            <a:schemeClr val="bg1">
              <a:lumMod val="85000"/>
              <a:alpha val="95000"/>
            </a:schemeClr>
          </a:solidFill>
        </p:spPr>
        <p:txBody>
          <a:bodyPr wrap="square" rtlCol="0">
            <a:spAutoFit/>
          </a:bodyPr>
          <a:lstStyle/>
          <a:p>
            <a:r>
              <a:rPr lang="en-US" b="1" dirty="0">
                <a:solidFill>
                  <a:schemeClr val="accent2">
                    <a:lumMod val="75000"/>
                  </a:schemeClr>
                </a:solidFill>
              </a:rPr>
              <a:t>Evolution: Complex ad networks</a:t>
            </a:r>
          </a:p>
        </p:txBody>
      </p:sp>
      <p:sp>
        <p:nvSpPr>
          <p:cNvPr id="9" name="Curved Right Arrow 8" descr="arrow"/>
          <p:cNvSpPr/>
          <p:nvPr/>
        </p:nvSpPr>
        <p:spPr>
          <a:xfrm>
            <a:off x="1286127" y="3830623"/>
            <a:ext cx="385018" cy="1484830"/>
          </a:xfrm>
          <a:prstGeom prst="curvedRightArrow">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450533" y="5987018"/>
            <a:ext cx="2771387" cy="369332"/>
          </a:xfrm>
          <a:prstGeom prst="rect">
            <a:avLst/>
          </a:prstGeom>
          <a:solidFill>
            <a:schemeClr val="bg1">
              <a:lumMod val="85000"/>
              <a:alpha val="95000"/>
            </a:schemeClr>
          </a:solidFill>
        </p:spPr>
        <p:txBody>
          <a:bodyPr wrap="square" rtlCol="0">
            <a:spAutoFit/>
          </a:bodyPr>
          <a:lstStyle/>
          <a:p>
            <a:r>
              <a:rPr lang="en-US" b="1" dirty="0">
                <a:solidFill>
                  <a:schemeClr val="accent2">
                    <a:lumMod val="75000"/>
                  </a:schemeClr>
                </a:solidFill>
              </a:rPr>
              <a:t>Evolution: Social networks</a:t>
            </a:r>
          </a:p>
        </p:txBody>
      </p:sp>
      <p:sp>
        <p:nvSpPr>
          <p:cNvPr id="14" name="Curved Right Arrow 13" descr="arrow"/>
          <p:cNvSpPr/>
          <p:nvPr/>
        </p:nvSpPr>
        <p:spPr>
          <a:xfrm>
            <a:off x="1286127" y="3830623"/>
            <a:ext cx="396876" cy="2060312"/>
          </a:xfrm>
          <a:prstGeom prst="curvedRightArrow">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41</a:t>
            </a:fld>
            <a:endParaRPr lang="en-US"/>
          </a:p>
        </p:txBody>
      </p:sp>
    </p:spTree>
    <p:extLst>
      <p:ext uri="{BB962C8B-B14F-4D97-AF65-F5344CB8AC3E}">
        <p14:creationId xmlns:p14="http://schemas.microsoft.com/office/powerpoint/2010/main" val="1989727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Arial" charset="0"/>
                <a:ea typeface="Arial" charset="0"/>
                <a:cs typeface="Arial" charset="0"/>
              </a:rPr>
              <a:t>Third-party cookie blocking problem</a:t>
            </a:r>
          </a:p>
        </p:txBody>
      </p:sp>
      <p:sp>
        <p:nvSpPr>
          <p:cNvPr id="3" name="Content Placeholder 2"/>
          <p:cNvSpPr>
            <a:spLocks noGrp="1"/>
          </p:cNvSpPr>
          <p:nvPr>
            <p:ph idx="1"/>
          </p:nvPr>
        </p:nvSpPr>
        <p:spPr>
          <a:xfrm>
            <a:off x="838200" y="1690687"/>
            <a:ext cx="10515600" cy="4741643"/>
          </a:xfrm>
        </p:spPr>
        <p:txBody>
          <a:bodyPr>
            <a:noAutofit/>
          </a:bodyPr>
          <a:lstStyle/>
          <a:p>
            <a:r>
              <a:rPr lang="en-US" b="1" dirty="0">
                <a:solidFill>
                  <a:srgbClr val="FF0000"/>
                </a:solidFill>
                <a:latin typeface="Arial" charset="0"/>
                <a:ea typeface="Arial" charset="0"/>
                <a:cs typeface="Arial" charset="0"/>
              </a:rPr>
              <a:t>Important detail</a:t>
            </a:r>
            <a:r>
              <a:rPr lang="en-US" dirty="0">
                <a:latin typeface="Arial" charset="0"/>
                <a:ea typeface="Arial" charset="0"/>
                <a:cs typeface="Arial" charset="0"/>
              </a:rPr>
              <a:t>:</a:t>
            </a:r>
          </a:p>
          <a:p>
            <a:pPr marL="457200" lvl="1" indent="0">
              <a:buNone/>
            </a:pPr>
            <a:r>
              <a:rPr lang="en-US" sz="2800" dirty="0">
                <a:latin typeface="Arial" charset="0"/>
                <a:ea typeface="Arial" charset="0"/>
                <a:cs typeface="Arial" charset="0"/>
              </a:rPr>
              <a:t>In some browsers, third-party cookie blocking option </a:t>
            </a:r>
            <a:r>
              <a:rPr lang="en-US" sz="2800" b="1" dirty="0">
                <a:latin typeface="Arial" charset="0"/>
                <a:ea typeface="Arial" charset="0"/>
                <a:cs typeface="Arial" charset="0"/>
              </a:rPr>
              <a:t>doesn’t block sending </a:t>
            </a:r>
            <a:r>
              <a:rPr lang="en-US" sz="2800" dirty="0">
                <a:latin typeface="Arial" charset="0"/>
                <a:ea typeface="Arial" charset="0"/>
                <a:cs typeface="Arial" charset="0"/>
              </a:rPr>
              <a:t>the cookies</a:t>
            </a:r>
          </a:p>
          <a:p>
            <a:endParaRPr lang="en-US" dirty="0">
              <a:latin typeface="Arial" charset="0"/>
              <a:ea typeface="Arial" charset="0"/>
              <a:cs typeface="Arial" charset="0"/>
            </a:endParaRPr>
          </a:p>
          <a:p>
            <a:r>
              <a:rPr lang="en-US" b="1" dirty="0">
                <a:solidFill>
                  <a:srgbClr val="FF0000"/>
                </a:solidFill>
                <a:latin typeface="Arial" charset="0"/>
                <a:ea typeface="Arial" charset="0"/>
                <a:cs typeface="Arial" charset="0"/>
              </a:rPr>
              <a:t>Privacy problems:</a:t>
            </a:r>
          </a:p>
          <a:p>
            <a:pPr lvl="1"/>
            <a:r>
              <a:rPr lang="en-US" sz="2800" b="1" dirty="0">
                <a:latin typeface="Arial" charset="0"/>
                <a:ea typeface="Arial" charset="0"/>
                <a:cs typeface="Arial" charset="0"/>
              </a:rPr>
              <a:t>If a tracker can ever set a cookie</a:t>
            </a:r>
            <a:r>
              <a:rPr lang="en-US" sz="2800" dirty="0">
                <a:latin typeface="Arial" charset="0"/>
                <a:ea typeface="Arial" charset="0"/>
                <a:cs typeface="Arial" charset="0"/>
              </a:rPr>
              <a:t>, third-party cookie blocking is rendered ineffective.</a:t>
            </a:r>
          </a:p>
          <a:p>
            <a:pPr lvl="1"/>
            <a:r>
              <a:rPr lang="en-US" sz="2800" dirty="0">
                <a:latin typeface="Arial" charset="0"/>
                <a:ea typeface="Arial" charset="0"/>
                <a:cs typeface="Arial" charset="0"/>
              </a:rPr>
              <a:t>The user can be</a:t>
            </a:r>
            <a:r>
              <a:rPr lang="en-US" sz="2800" b="1" dirty="0">
                <a:latin typeface="Arial" charset="0"/>
                <a:ea typeface="Arial" charset="0"/>
                <a:cs typeface="Arial" charset="0"/>
              </a:rPr>
              <a:t> tracked</a:t>
            </a:r>
            <a:r>
              <a:rPr lang="en-US" sz="2800" dirty="0">
                <a:latin typeface="Arial" charset="0"/>
                <a:ea typeface="Arial" charset="0"/>
                <a:cs typeface="Arial" charset="0"/>
              </a:rPr>
              <a:t> just because a site she visits </a:t>
            </a:r>
            <a:r>
              <a:rPr lang="en-US" sz="2800" b="1" dirty="0">
                <a:latin typeface="Arial" charset="0"/>
                <a:ea typeface="Arial" charset="0"/>
                <a:cs typeface="Arial" charset="0"/>
              </a:rPr>
              <a:t>contains a social button</a:t>
            </a:r>
            <a:endParaRPr lang="en-US" sz="2800" dirty="0">
              <a:latin typeface="Arial" charset="0"/>
              <a:ea typeface="Arial" charset="0"/>
              <a:cs typeface="Arial" charset="0"/>
            </a:endParaRPr>
          </a:p>
          <a:p>
            <a:endParaRPr lang="en-US"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42</a:t>
            </a:fld>
            <a:endParaRPr lang="en-US"/>
          </a:p>
        </p:txBody>
      </p:sp>
    </p:spTree>
    <p:extLst>
      <p:ext uri="{BB962C8B-B14F-4D97-AF65-F5344CB8AC3E}">
        <p14:creationId xmlns:p14="http://schemas.microsoft.com/office/powerpoint/2010/main" val="1371809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988185"/>
            <a:ext cx="11201400" cy="1861344"/>
          </a:xfrm>
        </p:spPr>
        <p:txBody>
          <a:bodyPr>
            <a:normAutofit/>
          </a:bodyPr>
          <a:lstStyle/>
          <a:p>
            <a:r>
              <a:rPr lang="en-US" b="1" dirty="0">
                <a:solidFill>
                  <a:srgbClr val="FF0000"/>
                </a:solidFill>
                <a:latin typeface="Arial" charset="0"/>
                <a:ea typeface="Arial" charset="0"/>
                <a:cs typeface="Arial" charset="0"/>
              </a:rPr>
              <a:t>Cookie respawning (Aka Zombie cookies</a:t>
            </a:r>
          </a:p>
        </p:txBody>
      </p:sp>
      <p:pic>
        <p:nvPicPr>
          <p:cNvPr id="8" name="Picture 7" descr="&quot;&quot;"/>
          <p:cNvPicPr>
            <a:picLocks noChangeAspect="1"/>
          </p:cNvPicPr>
          <p:nvPr/>
        </p:nvPicPr>
        <p:blipFill>
          <a:blip r:embed="rId2"/>
          <a:stretch>
            <a:fillRect/>
          </a:stretch>
        </p:blipFill>
        <p:spPr>
          <a:xfrm>
            <a:off x="8103496" y="342210"/>
            <a:ext cx="2564504" cy="2564504"/>
          </a:xfrm>
          <a:prstGeom prst="rect">
            <a:avLst/>
          </a:prstGeom>
        </p:spPr>
      </p:pic>
      <p:pic>
        <p:nvPicPr>
          <p:cNvPr id="9" name="Picture 8" descr="&quot;&quot;"/>
          <p:cNvPicPr>
            <a:picLocks noChangeAspect="1"/>
          </p:cNvPicPr>
          <p:nvPr/>
        </p:nvPicPr>
        <p:blipFill>
          <a:blip r:embed="rId3"/>
          <a:stretch>
            <a:fillRect/>
          </a:stretch>
        </p:blipFill>
        <p:spPr>
          <a:xfrm>
            <a:off x="2136822" y="716330"/>
            <a:ext cx="1673178" cy="1614235"/>
          </a:xfrm>
          <a:prstGeom prst="rect">
            <a:avLst/>
          </a:prstGeom>
        </p:spPr>
      </p:pic>
      <p:pic>
        <p:nvPicPr>
          <p:cNvPr id="10" name="Picture 9" descr="&quot;&quot;"/>
          <p:cNvPicPr>
            <a:picLocks noChangeAspect="1"/>
          </p:cNvPicPr>
          <p:nvPr/>
        </p:nvPicPr>
        <p:blipFill>
          <a:blip r:embed="rId4"/>
          <a:stretch>
            <a:fillRect/>
          </a:stretch>
        </p:blipFill>
        <p:spPr>
          <a:xfrm>
            <a:off x="3171257" y="1523448"/>
            <a:ext cx="1062181" cy="1062181"/>
          </a:xfrm>
          <a:prstGeom prst="rect">
            <a:avLst/>
          </a:prstGeom>
        </p:spPr>
      </p:pic>
      <p:sp>
        <p:nvSpPr>
          <p:cNvPr id="11" name="&quot;No&quot; Symbol 10" descr="&quot;&quot;"/>
          <p:cNvSpPr/>
          <p:nvPr/>
        </p:nvSpPr>
        <p:spPr>
          <a:xfrm>
            <a:off x="3171257" y="1523447"/>
            <a:ext cx="1062181" cy="1062181"/>
          </a:xfrm>
          <a:prstGeom prst="noSmoking">
            <a:avLst>
              <a:gd name="adj" fmla="val 646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43</a:t>
            </a:fld>
            <a:endParaRPr lang="en-US"/>
          </a:p>
        </p:txBody>
      </p:sp>
      <p:pic>
        <p:nvPicPr>
          <p:cNvPr id="3" name="Picture 2" descr="&quot;&quot;">
            <a:extLst>
              <a:ext uri="{FF2B5EF4-FFF2-40B4-BE49-F238E27FC236}">
                <a16:creationId xmlns:a16="http://schemas.microsoft.com/office/drawing/2014/main" id="{0F935357-36CD-4747-B3DF-FF6698874252}"/>
              </a:ext>
            </a:extLst>
          </p:cNvPr>
          <p:cNvPicPr>
            <a:picLocks noChangeAspect="1"/>
          </p:cNvPicPr>
          <p:nvPr/>
        </p:nvPicPr>
        <p:blipFill>
          <a:blip r:embed="rId5"/>
          <a:stretch>
            <a:fillRect/>
          </a:stretch>
        </p:blipFill>
        <p:spPr>
          <a:xfrm>
            <a:off x="6705600" y="4849529"/>
            <a:ext cx="1905000" cy="1587500"/>
          </a:xfrm>
          <a:prstGeom prst="rect">
            <a:avLst/>
          </a:prstGeom>
        </p:spPr>
      </p:pic>
    </p:spTree>
    <p:extLst>
      <p:ext uri="{BB962C8B-B14F-4D97-AF65-F5344CB8AC3E}">
        <p14:creationId xmlns:p14="http://schemas.microsoft.com/office/powerpoint/2010/main" val="336055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214" y="167957"/>
            <a:ext cx="11427372" cy="1325563"/>
          </a:xfrm>
        </p:spPr>
        <p:txBody>
          <a:bodyPr/>
          <a:lstStyle/>
          <a:p>
            <a:r>
              <a:rPr lang="en-US" b="1" dirty="0">
                <a:solidFill>
                  <a:srgbClr val="FF0000"/>
                </a:solidFill>
                <a:latin typeface="Arial" charset="0"/>
                <a:ea typeface="Arial" charset="0"/>
                <a:cs typeface="Arial" charset="0"/>
              </a:rPr>
              <a:t>Cookie respawning (Aka Zombie cookies)</a:t>
            </a:r>
          </a:p>
        </p:txBody>
      </p:sp>
      <p:sp>
        <p:nvSpPr>
          <p:cNvPr id="3" name="Content Placeholder 2"/>
          <p:cNvSpPr>
            <a:spLocks noGrp="1"/>
          </p:cNvSpPr>
          <p:nvPr>
            <p:ph idx="1"/>
          </p:nvPr>
        </p:nvSpPr>
        <p:spPr>
          <a:xfrm>
            <a:off x="459827" y="1600202"/>
            <a:ext cx="7943193" cy="3713550"/>
          </a:xfrm>
        </p:spPr>
        <p:txBody>
          <a:bodyPr>
            <a:normAutofit/>
          </a:bodyPr>
          <a:lstStyle/>
          <a:p>
            <a:r>
              <a:rPr lang="en-US" sz="3200" dirty="0">
                <a:latin typeface="Arial" charset="0"/>
                <a:ea typeface="Arial" charset="0"/>
                <a:cs typeface="Arial" charset="0"/>
              </a:rPr>
              <a:t>Cookies </a:t>
            </a:r>
            <a:r>
              <a:rPr lang="en-US" sz="3200" b="1" dirty="0">
                <a:solidFill>
                  <a:srgbClr val="FF0000"/>
                </a:solidFill>
                <a:latin typeface="Arial" charset="0"/>
                <a:ea typeface="Arial" charset="0"/>
                <a:cs typeface="Arial" charset="0"/>
              </a:rPr>
              <a:t>can </a:t>
            </a:r>
            <a:r>
              <a:rPr lang="en-US" sz="3200" b="1" dirty="0" err="1">
                <a:solidFill>
                  <a:srgbClr val="FF0000"/>
                </a:solidFill>
                <a:latin typeface="Arial" charset="0"/>
                <a:ea typeface="Arial" charset="0"/>
                <a:cs typeface="Arial" charset="0"/>
              </a:rPr>
              <a:t>respawn</a:t>
            </a:r>
            <a:r>
              <a:rPr lang="en-US" sz="3200" b="1" dirty="0">
                <a:solidFill>
                  <a:srgbClr val="FF0000"/>
                </a:solidFill>
                <a:latin typeface="Arial" charset="0"/>
                <a:ea typeface="Arial" charset="0"/>
                <a:cs typeface="Arial" charset="0"/>
              </a:rPr>
              <a:t> </a:t>
            </a:r>
            <a:r>
              <a:rPr lang="en-US" sz="3200" dirty="0">
                <a:latin typeface="Arial" charset="0"/>
                <a:ea typeface="Arial" charset="0"/>
                <a:cs typeface="Arial" charset="0"/>
              </a:rPr>
              <a:t>even if the user has deleted them</a:t>
            </a:r>
          </a:p>
          <a:p>
            <a:endParaRPr lang="en-US" sz="3200" dirty="0">
              <a:latin typeface="Arial" charset="0"/>
              <a:ea typeface="Arial" charset="0"/>
              <a:cs typeface="Arial" charset="0"/>
            </a:endParaRPr>
          </a:p>
          <a:p>
            <a:pPr lvl="1"/>
            <a:r>
              <a:rPr lang="en-US" sz="2800" dirty="0">
                <a:solidFill>
                  <a:srgbClr val="3366FF"/>
                </a:solidFill>
                <a:latin typeface="Arial" charset="0"/>
                <a:ea typeface="Arial" charset="0"/>
                <a:cs typeface="Arial" charset="0"/>
              </a:rPr>
              <a:t>HTML5 </a:t>
            </a:r>
            <a:r>
              <a:rPr lang="en-US" sz="2800" dirty="0" err="1">
                <a:solidFill>
                  <a:srgbClr val="3366FF"/>
                </a:solidFill>
                <a:latin typeface="Arial" charset="0"/>
                <a:ea typeface="Arial" charset="0"/>
                <a:cs typeface="Arial" charset="0"/>
              </a:rPr>
              <a:t>localStorage</a:t>
            </a:r>
            <a:r>
              <a:rPr lang="en-US" sz="2800" dirty="0">
                <a:solidFill>
                  <a:srgbClr val="3366FF"/>
                </a:solidFill>
                <a:latin typeface="Arial" charset="0"/>
                <a:ea typeface="Arial" charset="0"/>
                <a:cs typeface="Arial" charset="0"/>
              </a:rPr>
              <a:t> </a:t>
            </a:r>
            <a:r>
              <a:rPr lang="en-US" sz="2800" dirty="0">
                <a:solidFill>
                  <a:srgbClr val="000000"/>
                </a:solidFill>
                <a:latin typeface="Arial" charset="0"/>
                <a:ea typeface="Arial" charset="0"/>
                <a:cs typeface="Arial" charset="0"/>
              </a:rPr>
              <a:t>(across sessions only)</a:t>
            </a:r>
          </a:p>
          <a:p>
            <a:pPr lvl="1"/>
            <a:r>
              <a:rPr lang="en-US" sz="2800" dirty="0">
                <a:solidFill>
                  <a:srgbClr val="3366FF"/>
                </a:solidFill>
                <a:latin typeface="Arial" charset="0"/>
                <a:ea typeface="Arial" charset="0"/>
                <a:cs typeface="Arial" charset="0"/>
              </a:rPr>
              <a:t>Flash LSOs </a:t>
            </a:r>
            <a:r>
              <a:rPr lang="en-US" sz="2800" dirty="0">
                <a:latin typeface="Arial" charset="0"/>
                <a:ea typeface="Arial" charset="0"/>
                <a:cs typeface="Arial" charset="0"/>
              </a:rPr>
              <a:t>(across sessions and web browsers) </a:t>
            </a:r>
          </a:p>
          <a:p>
            <a:pPr lvl="1"/>
            <a:r>
              <a:rPr lang="en-US" sz="2800" dirty="0">
                <a:solidFill>
                  <a:srgbClr val="3366FF"/>
                </a:solidFill>
                <a:latin typeface="Arial" charset="0"/>
                <a:ea typeface="Arial" charset="0"/>
                <a:cs typeface="Arial" charset="0"/>
              </a:rPr>
              <a:t>HTTP headers: </a:t>
            </a:r>
            <a:r>
              <a:rPr lang="en-US" sz="2800" dirty="0" err="1">
                <a:latin typeface="Arial" charset="0"/>
                <a:ea typeface="Arial" charset="0"/>
                <a:cs typeface="Arial" charset="0"/>
              </a:rPr>
              <a:t>Etag</a:t>
            </a:r>
            <a:r>
              <a:rPr lang="en-US" sz="2800" dirty="0">
                <a:latin typeface="Arial" charset="0"/>
                <a:ea typeface="Arial" charset="0"/>
                <a:cs typeface="Arial" charset="0"/>
              </a:rPr>
              <a:t>, </a:t>
            </a:r>
            <a:r>
              <a:rPr lang="en-US" sz="2800" dirty="0" err="1">
                <a:latin typeface="Arial" charset="0"/>
                <a:ea typeface="Arial" charset="0"/>
                <a:cs typeface="Arial" charset="0"/>
              </a:rPr>
              <a:t>LastModified</a:t>
            </a:r>
            <a:r>
              <a:rPr lang="en-US" sz="2800" dirty="0">
                <a:latin typeface="Arial" charset="0"/>
                <a:ea typeface="Arial" charset="0"/>
                <a:cs typeface="Arial" charset="0"/>
              </a:rPr>
              <a:t> </a:t>
            </a:r>
          </a:p>
          <a:p>
            <a:pPr lvl="1"/>
            <a:endParaRPr lang="en-US" sz="2800" dirty="0">
              <a:latin typeface="Arial" charset="0"/>
              <a:ea typeface="Arial" charset="0"/>
              <a:cs typeface="Arial" charset="0"/>
            </a:endParaRPr>
          </a:p>
        </p:txBody>
      </p:sp>
      <p:pic>
        <p:nvPicPr>
          <p:cNvPr id="5" name="Picture 4" descr="&quot;&quot;"/>
          <p:cNvPicPr>
            <a:picLocks noChangeAspect="1"/>
          </p:cNvPicPr>
          <p:nvPr/>
        </p:nvPicPr>
        <p:blipFill>
          <a:blip r:embed="rId2"/>
          <a:stretch>
            <a:fillRect/>
          </a:stretch>
        </p:blipFill>
        <p:spPr>
          <a:xfrm>
            <a:off x="8660536" y="1493520"/>
            <a:ext cx="2693264" cy="3820232"/>
          </a:xfrm>
          <a:prstGeom prst="rect">
            <a:avLst/>
          </a:prstGeom>
        </p:spPr>
      </p:pic>
      <p:sp>
        <p:nvSpPr>
          <p:cNvPr id="6" name="Rectangle 5">
            <a:extLst>
              <a:ext uri="{FF2B5EF4-FFF2-40B4-BE49-F238E27FC236}">
                <a16:creationId xmlns:a16="http://schemas.microsoft.com/office/drawing/2014/main" id="{3964B5C9-A92E-0E41-84C0-DD409BF720F7}"/>
              </a:ext>
            </a:extLst>
          </p:cNvPr>
          <p:cNvSpPr/>
          <p:nvPr/>
        </p:nvSpPr>
        <p:spPr>
          <a:xfrm>
            <a:off x="2035629" y="6200358"/>
            <a:ext cx="6096000" cy="338554"/>
          </a:xfrm>
          <a:prstGeom prst="rect">
            <a:avLst/>
          </a:prstGeom>
        </p:spPr>
        <p:txBody>
          <a:bodyPr>
            <a:spAutoFit/>
          </a:bodyPr>
          <a:lstStyle/>
          <a:p>
            <a:pPr marL="0" lvl="1"/>
            <a:r>
              <a:rPr lang="en-US" sz="1600" dirty="0"/>
              <a:t>A. </a:t>
            </a:r>
            <a:r>
              <a:rPr lang="en-US" sz="1600" dirty="0" err="1"/>
              <a:t>Soltani</a:t>
            </a:r>
            <a:r>
              <a:rPr lang="en-US" sz="1600" dirty="0"/>
              <a:t> </a:t>
            </a:r>
            <a:r>
              <a:rPr lang="en-US" sz="1400" dirty="0">
                <a:hlinkClick r:id="rId3"/>
              </a:rPr>
              <a:t>http://ashkansoltani.org/2011/08/11/respawn-redux-flash-cookies/</a:t>
            </a:r>
            <a:endParaRPr lang="en-US" sz="1400" dirty="0"/>
          </a:p>
        </p:txBody>
      </p:sp>
      <p:sp>
        <p:nvSpPr>
          <p:cNvPr id="4" name="Slide Number Placeholder 3"/>
          <p:cNvSpPr>
            <a:spLocks noGrp="1"/>
          </p:cNvSpPr>
          <p:nvPr>
            <p:ph type="sldNum" sz="quarter" idx="12"/>
          </p:nvPr>
        </p:nvSpPr>
        <p:spPr/>
        <p:txBody>
          <a:bodyPr/>
          <a:lstStyle/>
          <a:p>
            <a:fld id="{3E5BF5F9-4D9A-9543-85E8-59158CD2B6EB}" type="slidenum">
              <a:rPr lang="en-US" smtClean="0"/>
              <a:t>44</a:t>
            </a:fld>
            <a:endParaRPr lang="en-US"/>
          </a:p>
        </p:txBody>
      </p:sp>
    </p:spTree>
    <p:extLst>
      <p:ext uri="{BB962C8B-B14F-4D97-AF65-F5344CB8AC3E}">
        <p14:creationId xmlns:p14="http://schemas.microsoft.com/office/powerpoint/2010/main" val="133233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4B13-EA4D-E245-BAD5-2054A8012F60}"/>
              </a:ext>
            </a:extLst>
          </p:cNvPr>
          <p:cNvSpPr>
            <a:spLocks noGrp="1"/>
          </p:cNvSpPr>
          <p:nvPr>
            <p:ph type="title"/>
          </p:nvPr>
        </p:nvSpPr>
        <p:spPr/>
        <p:txBody>
          <a:bodyPr/>
          <a:lstStyle/>
          <a:p>
            <a:r>
              <a:rPr lang="en-US" dirty="0">
                <a:latin typeface="Arial" charset="0"/>
                <a:ea typeface="Arial" charset="0"/>
                <a:cs typeface="Arial" charset="0"/>
              </a:rPr>
              <a:t>HTML5 </a:t>
            </a:r>
            <a:r>
              <a:rPr lang="en-US" dirty="0" err="1">
                <a:latin typeface="Arial" charset="0"/>
                <a:ea typeface="Arial" charset="0"/>
                <a:cs typeface="Arial" charset="0"/>
              </a:rPr>
              <a:t>localStorage</a:t>
            </a:r>
            <a:endParaRPr lang="en-US" dirty="0"/>
          </a:p>
        </p:txBody>
      </p:sp>
      <p:sp>
        <p:nvSpPr>
          <p:cNvPr id="3" name="Rectangle 2"/>
          <p:cNvSpPr/>
          <p:nvPr/>
        </p:nvSpPr>
        <p:spPr>
          <a:xfrm>
            <a:off x="665154" y="1845426"/>
            <a:ext cx="11161485" cy="1384995"/>
          </a:xfrm>
          <a:prstGeom prst="rect">
            <a:avLst/>
          </a:prstGeom>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HTML5 </a:t>
            </a:r>
            <a:r>
              <a:rPr lang="en-US" sz="2800" dirty="0" err="1">
                <a:latin typeface="Arial" panose="020B0604020202020204" pitchFamily="34" charset="0"/>
                <a:cs typeface="Arial" panose="020B0604020202020204" pitchFamily="34" charset="0"/>
              </a:rPr>
              <a:t>localStorage</a:t>
            </a:r>
            <a:r>
              <a:rPr lang="en-US" sz="2800" dirty="0">
                <a:latin typeface="Arial" panose="020B0604020202020204" pitchFamily="34" charset="0"/>
                <a:cs typeface="Arial" panose="020B0604020202020204" pitchFamily="34" charset="0"/>
              </a:rPr>
              <a:t> allows to store pairs of strings key + value</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err="1">
                <a:latin typeface="Arial" panose="020B0604020202020204" pitchFamily="34" charset="0"/>
                <a:cs typeface="Arial" panose="020B0604020202020204" pitchFamily="34" charset="0"/>
              </a:rPr>
              <a:t>localStorage</a:t>
            </a:r>
            <a:r>
              <a:rPr lang="en-US" sz="2800" dirty="0">
                <a:latin typeface="Arial" panose="020B0604020202020204" pitchFamily="34" charset="0"/>
                <a:cs typeface="Arial" panose="020B0604020202020204" pitchFamily="34" charset="0"/>
              </a:rPr>
              <a:t> has no expiration date</a:t>
            </a:r>
            <a:endParaRPr lang="en-US" sz="2800" dirty="0">
              <a:latin typeface="Arial" panose="020B0604020202020204" pitchFamily="34" charset="0"/>
              <a:ea typeface="Arial" charset="0"/>
              <a:cs typeface="Arial" panose="020B0604020202020204" pitchFamily="34" charset="0"/>
            </a:endParaRPr>
          </a:p>
        </p:txBody>
      </p:sp>
      <p:pic>
        <p:nvPicPr>
          <p:cNvPr id="6" name="Picture 5" descr="loclastroage example">
            <a:extLst>
              <a:ext uri="{FF2B5EF4-FFF2-40B4-BE49-F238E27FC236}">
                <a16:creationId xmlns:a16="http://schemas.microsoft.com/office/drawing/2014/main" id="{511C0A51-3F7E-7F44-A7CD-077BD966C4D5}"/>
              </a:ext>
            </a:extLst>
          </p:cNvPr>
          <p:cNvPicPr>
            <a:picLocks noChangeAspect="1"/>
          </p:cNvPicPr>
          <p:nvPr/>
        </p:nvPicPr>
        <p:blipFill>
          <a:blip r:embed="rId2"/>
          <a:stretch>
            <a:fillRect/>
          </a:stretch>
        </p:blipFill>
        <p:spPr>
          <a:xfrm>
            <a:off x="1852386" y="3859935"/>
            <a:ext cx="7442200" cy="1866900"/>
          </a:xfrm>
          <a:prstGeom prst="rect">
            <a:avLst/>
          </a:prstGeom>
        </p:spPr>
      </p:pic>
      <p:sp>
        <p:nvSpPr>
          <p:cNvPr id="4" name="Slide Number Placeholder 3"/>
          <p:cNvSpPr>
            <a:spLocks noGrp="1"/>
          </p:cNvSpPr>
          <p:nvPr>
            <p:ph type="sldNum" sz="quarter" idx="12"/>
          </p:nvPr>
        </p:nvSpPr>
        <p:spPr/>
        <p:txBody>
          <a:bodyPr/>
          <a:lstStyle/>
          <a:p>
            <a:fld id="{3E5BF5F9-4D9A-9543-85E8-59158CD2B6EB}" type="slidenum">
              <a:rPr lang="en-US" smtClean="0"/>
              <a:t>45</a:t>
            </a:fld>
            <a:endParaRPr lang="en-US"/>
          </a:p>
        </p:txBody>
      </p:sp>
    </p:spTree>
    <p:extLst>
      <p:ext uri="{BB962C8B-B14F-4D97-AF65-F5344CB8AC3E}">
        <p14:creationId xmlns:p14="http://schemas.microsoft.com/office/powerpoint/2010/main" val="1622769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normAutofit/>
          </a:bodyPr>
          <a:lstStyle/>
          <a:p>
            <a:r>
              <a:rPr lang="en-US" b="1" dirty="0">
                <a:solidFill>
                  <a:srgbClr val="FF0000"/>
                </a:solidFill>
                <a:latin typeface="Arial" charset="0"/>
                <a:ea typeface="Arial" charset="0"/>
                <a:cs typeface="Arial" charset="0"/>
              </a:rPr>
              <a:t>Difference between cookies and </a:t>
            </a:r>
            <a:r>
              <a:rPr lang="en-US" b="1" dirty="0" err="1">
                <a:solidFill>
                  <a:srgbClr val="FF0000"/>
                </a:solidFill>
                <a:latin typeface="Arial" charset="0"/>
                <a:ea typeface="Arial" charset="0"/>
                <a:cs typeface="Arial" charset="0"/>
              </a:rPr>
              <a:t>localstorage</a:t>
            </a:r>
            <a:endParaRPr lang="en-US" b="1" dirty="0">
              <a:solidFill>
                <a:srgbClr val="FF0000"/>
              </a:solidFill>
              <a:latin typeface="Arial" charset="0"/>
              <a:ea typeface="Arial" charset="0"/>
              <a:cs typeface="Arial" charset="0"/>
            </a:endParaRPr>
          </a:p>
        </p:txBody>
      </p:sp>
      <p:sp>
        <p:nvSpPr>
          <p:cNvPr id="5" name="Rectangle 4"/>
          <p:cNvSpPr/>
          <p:nvPr/>
        </p:nvSpPr>
        <p:spPr>
          <a:xfrm>
            <a:off x="440870" y="2147528"/>
            <a:ext cx="11609615" cy="3477875"/>
          </a:xfrm>
          <a:prstGeom prst="rect">
            <a:avLst/>
          </a:prstGeom>
        </p:spPr>
        <p:txBody>
          <a:bodyPr wrap="square">
            <a:spAutoFit/>
          </a:bodyPr>
          <a:lstStyle/>
          <a:p>
            <a:pPr>
              <a:buFont typeface="Arial" charset="0"/>
              <a:buChar char="•"/>
            </a:pPr>
            <a:r>
              <a:rPr lang="en-US" sz="2800" dirty="0">
                <a:solidFill>
                  <a:srgbClr val="333333"/>
                </a:solidFill>
                <a:latin typeface="Arial" charset="0"/>
                <a:ea typeface="Arial" charset="0"/>
                <a:cs typeface="Arial" charset="0"/>
              </a:rPr>
              <a:t> Cookies:</a:t>
            </a:r>
          </a:p>
          <a:p>
            <a:pPr marL="914400" lvl="1" indent="-457200">
              <a:buFont typeface="Wingdings" charset="2"/>
              <a:buChar char="§"/>
            </a:pPr>
            <a:r>
              <a:rPr lang="en-US" sz="2800" dirty="0">
                <a:solidFill>
                  <a:srgbClr val="333333"/>
                </a:solidFill>
                <a:latin typeface="Arial" charset="0"/>
                <a:ea typeface="Arial" charset="0"/>
                <a:cs typeface="Arial" charset="0"/>
              </a:rPr>
              <a:t>They add to the load of every document accessed on the domain.</a:t>
            </a:r>
          </a:p>
          <a:p>
            <a:pPr marL="914400" lvl="1" indent="-457200">
              <a:buFont typeface="Wingdings" charset="2"/>
              <a:buChar char="§"/>
            </a:pPr>
            <a:r>
              <a:rPr lang="en-US" sz="2800" dirty="0">
                <a:solidFill>
                  <a:srgbClr val="333333"/>
                </a:solidFill>
                <a:latin typeface="Arial" charset="0"/>
                <a:ea typeface="Arial" charset="0"/>
                <a:cs typeface="Arial" charset="0"/>
              </a:rPr>
              <a:t>They allow up to only 4 KB of data storage.</a:t>
            </a:r>
          </a:p>
          <a:p>
            <a:pPr marL="914400" lvl="1" indent="-457200">
              <a:buFont typeface="Wingdings" charset="2"/>
              <a:buChar char="§"/>
            </a:pPr>
            <a:endParaRPr lang="en-US" sz="2800" dirty="0">
              <a:solidFill>
                <a:srgbClr val="333333"/>
              </a:solidFill>
              <a:latin typeface="Arial" charset="0"/>
              <a:ea typeface="Arial" charset="0"/>
              <a:cs typeface="Arial" charset="0"/>
            </a:endParaRPr>
          </a:p>
          <a:p>
            <a:pPr marL="457200" indent="-457200">
              <a:buFont typeface="Arial" charset="0"/>
              <a:buChar char="•"/>
            </a:pPr>
            <a:r>
              <a:rPr lang="en-US" sz="2800" b="0" i="0" dirty="0" err="1">
                <a:solidFill>
                  <a:srgbClr val="333333"/>
                </a:solidFill>
                <a:effectLst/>
                <a:latin typeface="Arial" charset="0"/>
                <a:ea typeface="Arial" charset="0"/>
                <a:cs typeface="Arial" charset="0"/>
              </a:rPr>
              <a:t>Localstorage</a:t>
            </a:r>
            <a:r>
              <a:rPr lang="en-US" sz="2800" b="0" i="0" dirty="0">
                <a:solidFill>
                  <a:srgbClr val="333333"/>
                </a:solidFill>
                <a:effectLst/>
                <a:latin typeface="Arial" charset="0"/>
                <a:ea typeface="Arial" charset="0"/>
                <a:cs typeface="Arial" charset="0"/>
              </a:rPr>
              <a:t>:</a:t>
            </a:r>
          </a:p>
          <a:p>
            <a:pPr marL="914400" lvl="1" indent="-457200">
              <a:buFont typeface="Wingdings" charset="2"/>
              <a:buChar char="§"/>
            </a:pPr>
            <a:r>
              <a:rPr lang="en-US" sz="2800" dirty="0">
                <a:solidFill>
                  <a:srgbClr val="333333"/>
                </a:solidFill>
                <a:latin typeface="Arial" charset="0"/>
                <a:ea typeface="Arial" charset="0"/>
                <a:cs typeface="Arial" charset="0"/>
              </a:rPr>
              <a:t>must be explicitly accessed </a:t>
            </a:r>
          </a:p>
          <a:p>
            <a:pPr marL="1371600" lvl="2" indent="-457200">
              <a:buFont typeface="Courier New" charset="0"/>
              <a:buChar char="o"/>
            </a:pPr>
            <a:r>
              <a:rPr lang="en-US" sz="2400" dirty="0" err="1">
                <a:latin typeface="Ayuthaya" charset="-34"/>
                <a:ea typeface="Ayuthaya" charset="-34"/>
                <a:cs typeface="Ayuthaya" charset="-34"/>
              </a:rPr>
              <a:t>localStorage.setItem,localStorage.getItem</a:t>
            </a:r>
            <a:endParaRPr lang="en-US" sz="2400" dirty="0">
              <a:latin typeface="Ayuthaya" charset="-34"/>
              <a:ea typeface="Ayuthaya" charset="-34"/>
              <a:cs typeface="Ayuthaya" charset="-34"/>
            </a:endParaRPr>
          </a:p>
          <a:p>
            <a:pPr marL="914400" lvl="1" indent="-457200">
              <a:buFont typeface="Wingdings" charset="2"/>
              <a:buChar char="§"/>
            </a:pPr>
            <a:r>
              <a:rPr lang="en-US" sz="2800" dirty="0">
                <a:solidFill>
                  <a:srgbClr val="333333"/>
                </a:solidFill>
                <a:latin typeface="Arial" charset="0"/>
                <a:ea typeface="Arial" charset="0"/>
                <a:cs typeface="Arial" charset="0"/>
              </a:rPr>
              <a:t>Maximum data storage 5120KB</a:t>
            </a:r>
            <a:endParaRPr lang="en-US" sz="2800" dirty="0">
              <a:solidFill>
                <a:srgbClr val="000000"/>
              </a:solidFill>
              <a:latin typeface="Verdana"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46</a:t>
            </a:fld>
            <a:endParaRPr lang="en-US"/>
          </a:p>
        </p:txBody>
      </p:sp>
    </p:spTree>
    <p:extLst>
      <p:ext uri="{BB962C8B-B14F-4D97-AF65-F5344CB8AC3E}">
        <p14:creationId xmlns:p14="http://schemas.microsoft.com/office/powerpoint/2010/main" val="1218530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rgbClr val="FF0000"/>
                </a:solidFill>
                <a:latin typeface="Arial" charset="0"/>
                <a:ea typeface="Arial" charset="0"/>
                <a:cs typeface="Arial" charset="0"/>
              </a:rPr>
              <a:t>Respawning</a:t>
            </a:r>
            <a:r>
              <a:rPr lang="en-US" b="1" dirty="0">
                <a:solidFill>
                  <a:srgbClr val="FF0000"/>
                </a:solidFill>
                <a:latin typeface="Arial" charset="0"/>
                <a:ea typeface="Arial" charset="0"/>
                <a:cs typeface="Arial" charset="0"/>
              </a:rPr>
              <a:t> via HTML5 </a:t>
            </a:r>
            <a:r>
              <a:rPr lang="en-US" b="1" dirty="0" err="1">
                <a:solidFill>
                  <a:srgbClr val="FF0000"/>
                </a:solidFill>
                <a:latin typeface="Arial" charset="0"/>
                <a:ea typeface="Arial" charset="0"/>
                <a:cs typeface="Arial" charset="0"/>
              </a:rPr>
              <a:t>localStorage</a:t>
            </a:r>
            <a:endParaRPr lang="en-US" b="1" dirty="0">
              <a:solidFill>
                <a:srgbClr val="FF0000"/>
              </a:solidFill>
              <a:latin typeface="Arial" charset="0"/>
              <a:ea typeface="Arial" charset="0"/>
              <a:cs typeface="Arial" charset="0"/>
            </a:endParaRPr>
          </a:p>
        </p:txBody>
      </p:sp>
      <p:sp>
        <p:nvSpPr>
          <p:cNvPr id="12" name="Rectangle 11" descr="&quot;&quot;"/>
          <p:cNvSpPr/>
          <p:nvPr/>
        </p:nvSpPr>
        <p:spPr>
          <a:xfrm>
            <a:off x="4105801" y="3517169"/>
            <a:ext cx="1764836" cy="1574465"/>
          </a:xfrm>
          <a:prstGeom prst="rect">
            <a:avLst/>
          </a:prstGeom>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descr="&quot;&quot;"/>
          <p:cNvSpPr/>
          <p:nvPr/>
        </p:nvSpPr>
        <p:spPr>
          <a:xfrm>
            <a:off x="8009451" y="3907480"/>
            <a:ext cx="2161317" cy="1157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Rectangle 13" descr="&quot;&quot;"/>
          <p:cNvSpPr/>
          <p:nvPr/>
        </p:nvSpPr>
        <p:spPr>
          <a:xfrm>
            <a:off x="8009451" y="3012001"/>
            <a:ext cx="2161316" cy="7586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descr="arrow"/>
          <p:cNvCxnSpPr/>
          <p:nvPr/>
        </p:nvCxnSpPr>
        <p:spPr>
          <a:xfrm flipV="1">
            <a:off x="5103581" y="3223228"/>
            <a:ext cx="2905871" cy="465826"/>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cxnSp>
        <p:nvCxnSpPr>
          <p:cNvPr id="16" name="Straight Arrow Connector 15" descr="arrow"/>
          <p:cNvCxnSpPr>
            <a:endCxn id="28" idx="3"/>
          </p:cNvCxnSpPr>
          <p:nvPr/>
        </p:nvCxnSpPr>
        <p:spPr>
          <a:xfrm flipH="1">
            <a:off x="5322556" y="3517169"/>
            <a:ext cx="2686895" cy="946075"/>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17" name="Rectangle 16" descr="&quot;&quot;"/>
          <p:cNvSpPr/>
          <p:nvPr/>
        </p:nvSpPr>
        <p:spPr>
          <a:xfrm>
            <a:off x="2081928" y="3805839"/>
            <a:ext cx="1764836" cy="7810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p:cNvSpPr txBox="1"/>
          <p:nvPr/>
        </p:nvSpPr>
        <p:spPr>
          <a:xfrm>
            <a:off x="9644378" y="4707646"/>
            <a:ext cx="576583" cy="369332"/>
          </a:xfrm>
          <a:prstGeom prst="rect">
            <a:avLst/>
          </a:prstGeom>
          <a:noFill/>
        </p:spPr>
        <p:txBody>
          <a:bodyPr wrap="square" rtlCol="0">
            <a:spAutoFit/>
          </a:bodyPr>
          <a:lstStyle/>
          <a:p>
            <a:r>
              <a:rPr lang="en-US" dirty="0"/>
              <a:t>logs</a:t>
            </a:r>
          </a:p>
        </p:txBody>
      </p:sp>
      <p:sp>
        <p:nvSpPr>
          <p:cNvPr id="19" name="TextBox 18"/>
          <p:cNvSpPr txBox="1"/>
          <p:nvPr/>
        </p:nvSpPr>
        <p:spPr>
          <a:xfrm>
            <a:off x="2081928" y="3436506"/>
            <a:ext cx="1764836" cy="369332"/>
          </a:xfrm>
          <a:prstGeom prst="rect">
            <a:avLst/>
          </a:prstGeom>
          <a:noFill/>
        </p:spPr>
        <p:txBody>
          <a:bodyPr wrap="square" rtlCol="0">
            <a:spAutoFit/>
          </a:bodyPr>
          <a:lstStyle/>
          <a:p>
            <a:r>
              <a:rPr lang="en-US" dirty="0"/>
              <a:t>Cookie Database</a:t>
            </a:r>
          </a:p>
        </p:txBody>
      </p:sp>
      <p:sp>
        <p:nvSpPr>
          <p:cNvPr id="20" name="TextBox 19" descr="&quot;&quot;"/>
          <p:cNvSpPr txBox="1"/>
          <p:nvPr/>
        </p:nvSpPr>
        <p:spPr>
          <a:xfrm>
            <a:off x="2081928" y="3833523"/>
            <a:ext cx="1764836" cy="646331"/>
          </a:xfrm>
          <a:prstGeom prst="rect">
            <a:avLst/>
          </a:prstGeom>
          <a:noFill/>
        </p:spPr>
        <p:txBody>
          <a:bodyPr wrap="square" rtlCol="0">
            <a:spAutoFit/>
          </a:bodyPr>
          <a:lstStyle/>
          <a:p>
            <a:r>
              <a:rPr lang="en-US" b="1" dirty="0" err="1">
                <a:latin typeface="Abadi MT Condensed Light"/>
                <a:cs typeface="Abadi MT Condensed Light"/>
              </a:rPr>
              <a:t>tracker.com</a:t>
            </a:r>
            <a:r>
              <a:rPr lang="en-US" dirty="0">
                <a:latin typeface="Abadi MT Condensed Light"/>
                <a:cs typeface="Abadi MT Condensed Light"/>
              </a:rPr>
              <a:t>: id=789</a:t>
            </a:r>
          </a:p>
        </p:txBody>
      </p:sp>
      <p:sp>
        <p:nvSpPr>
          <p:cNvPr id="21" name="TextBox 20" descr="&quot;&quot;"/>
          <p:cNvSpPr txBox="1"/>
          <p:nvPr/>
        </p:nvSpPr>
        <p:spPr>
          <a:xfrm>
            <a:off x="4094317" y="3001566"/>
            <a:ext cx="1776321" cy="369332"/>
          </a:xfrm>
          <a:prstGeom prst="rect">
            <a:avLst/>
          </a:prstGeom>
          <a:noFill/>
        </p:spPr>
        <p:txBody>
          <a:bodyPr wrap="square" rtlCol="0">
            <a:spAutoFit/>
          </a:bodyPr>
          <a:lstStyle/>
          <a:p>
            <a:r>
              <a:rPr lang="en-US" dirty="0"/>
              <a:t>http://site1.com</a:t>
            </a:r>
          </a:p>
        </p:txBody>
      </p:sp>
      <p:sp>
        <p:nvSpPr>
          <p:cNvPr id="22" name="Rectangle 21" descr="&quot;&quot;"/>
          <p:cNvSpPr/>
          <p:nvPr/>
        </p:nvSpPr>
        <p:spPr>
          <a:xfrm>
            <a:off x="1783197" y="2888518"/>
            <a:ext cx="4276185" cy="302270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descr="&quot;&quot;"/>
          <p:cNvSpPr/>
          <p:nvPr/>
        </p:nvSpPr>
        <p:spPr>
          <a:xfrm>
            <a:off x="7721026" y="2888517"/>
            <a:ext cx="2629845" cy="2315812"/>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8361530" y="3399473"/>
            <a:ext cx="1897900" cy="369332"/>
          </a:xfrm>
          <a:prstGeom prst="rect">
            <a:avLst/>
          </a:prstGeom>
          <a:noFill/>
        </p:spPr>
        <p:txBody>
          <a:bodyPr wrap="square" rtlCol="0">
            <a:spAutoFit/>
          </a:bodyPr>
          <a:lstStyle/>
          <a:p>
            <a:r>
              <a:rPr lang="en-US" dirty="0"/>
              <a:t>processing engine</a:t>
            </a:r>
          </a:p>
        </p:txBody>
      </p:sp>
      <p:sp>
        <p:nvSpPr>
          <p:cNvPr id="26" name="TextBox 25" descr="&quot;&quot;"/>
          <p:cNvSpPr txBox="1"/>
          <p:nvPr/>
        </p:nvSpPr>
        <p:spPr>
          <a:xfrm>
            <a:off x="8009450" y="3907480"/>
            <a:ext cx="2086616" cy="584776"/>
          </a:xfrm>
          <a:prstGeom prst="rect">
            <a:avLst/>
          </a:prstGeom>
          <a:noFill/>
        </p:spPr>
        <p:txBody>
          <a:bodyPr wrap="square" rtlCol="0">
            <a:spAutoFit/>
          </a:bodyPr>
          <a:lstStyle/>
          <a:p>
            <a:r>
              <a:rPr lang="en-US" sz="1600" dirty="0">
                <a:latin typeface="Abadi MT Condensed Light"/>
                <a:cs typeface="Abadi MT Condensed Light"/>
              </a:rPr>
              <a:t>9:30am: user 789 visited site1.com</a:t>
            </a:r>
          </a:p>
        </p:txBody>
      </p:sp>
      <p:sp>
        <p:nvSpPr>
          <p:cNvPr id="27" name="TextBox 26" descr="&quot;&quot;"/>
          <p:cNvSpPr txBox="1"/>
          <p:nvPr/>
        </p:nvSpPr>
        <p:spPr>
          <a:xfrm>
            <a:off x="4105802" y="3506855"/>
            <a:ext cx="1815621" cy="1569660"/>
          </a:xfrm>
          <a:prstGeom prst="rect">
            <a:avLst/>
          </a:prstGeom>
          <a:noFill/>
          <a:ln>
            <a:noFill/>
          </a:ln>
        </p:spPr>
        <p:txBody>
          <a:bodyPr wrap="square" rtlCol="0">
            <a:spAutoFit/>
          </a:bodyPr>
          <a:lstStyle/>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 </a:t>
            </a:r>
            <a:r>
              <a:rPr lang="en-US" sz="1200" b="1" dirty="0" err="1">
                <a:latin typeface="Courier"/>
                <a:cs typeface="Courier"/>
              </a:rPr>
              <a:t>src</a:t>
            </a:r>
            <a:r>
              <a:rPr lang="en-US" sz="1200" b="1" dirty="0">
                <a:latin typeface="Courier"/>
                <a:cs typeface="Courier"/>
              </a:rPr>
              <a:t>=</a:t>
            </a:r>
            <a:r>
              <a:rPr lang="en-US" sz="1200" b="1" dirty="0" err="1">
                <a:latin typeface="Courier"/>
                <a:cs typeface="Courier"/>
              </a:rPr>
              <a:t>tracker.com</a:t>
            </a:r>
            <a:r>
              <a:rPr lang="en-US" sz="1200" b="1" dirty="0">
                <a:latin typeface="Courier"/>
                <a:cs typeface="Courier"/>
              </a:rPr>
              <a:t>/</a:t>
            </a:r>
            <a:r>
              <a:rPr lang="en-US" sz="1200" b="1" dirty="0" err="1">
                <a:latin typeface="Courier"/>
                <a:cs typeface="Courier"/>
              </a:rPr>
              <a:t>ad.html</a:t>
            </a:r>
            <a:r>
              <a:rPr lang="en-US" sz="1200" b="1" dirty="0">
                <a:latin typeface="Courier"/>
                <a:cs typeface="Courier"/>
              </a:rPr>
              <a:t>&gt;</a:t>
            </a: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&gt;</a:t>
            </a:r>
          </a:p>
        </p:txBody>
      </p:sp>
      <p:sp>
        <p:nvSpPr>
          <p:cNvPr id="28" name="Rectangle 27" descr="&quot;&quot;"/>
          <p:cNvSpPr/>
          <p:nvPr/>
        </p:nvSpPr>
        <p:spPr>
          <a:xfrm>
            <a:off x="4315377" y="4199868"/>
            <a:ext cx="1007179" cy="526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script</a:t>
            </a:r>
          </a:p>
        </p:txBody>
      </p:sp>
      <p:sp>
        <p:nvSpPr>
          <p:cNvPr id="31" name="TextBox 30" descr="&quot;&quot;"/>
          <p:cNvSpPr txBox="1"/>
          <p:nvPr/>
        </p:nvSpPr>
        <p:spPr>
          <a:xfrm>
            <a:off x="6273019" y="4141403"/>
            <a:ext cx="1127336" cy="307777"/>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id=789</a:t>
            </a:r>
          </a:p>
        </p:txBody>
      </p:sp>
      <p:sp>
        <p:nvSpPr>
          <p:cNvPr id="32" name="TextBox 31"/>
          <p:cNvSpPr txBox="1"/>
          <p:nvPr/>
        </p:nvSpPr>
        <p:spPr>
          <a:xfrm>
            <a:off x="8260299" y="2539505"/>
            <a:ext cx="1513989" cy="369332"/>
          </a:xfrm>
          <a:prstGeom prst="rect">
            <a:avLst/>
          </a:prstGeom>
          <a:noFill/>
        </p:spPr>
        <p:txBody>
          <a:bodyPr wrap="square" rtlCol="0">
            <a:spAutoFit/>
          </a:bodyPr>
          <a:lstStyle/>
          <a:p>
            <a:pPr algn="ctr"/>
            <a:r>
              <a:rPr lang="en-US" dirty="0" err="1"/>
              <a:t>tracker.com</a:t>
            </a:r>
            <a:endParaRPr lang="en-US" dirty="0"/>
          </a:p>
        </p:txBody>
      </p:sp>
      <p:pic>
        <p:nvPicPr>
          <p:cNvPr id="34" name="Picture 33" descr="browser"/>
          <p:cNvPicPr>
            <a:picLocks noChangeAspect="1"/>
          </p:cNvPicPr>
          <p:nvPr/>
        </p:nvPicPr>
        <p:blipFill>
          <a:blip r:embed="rId2"/>
          <a:stretch>
            <a:fillRect/>
          </a:stretch>
        </p:blipFill>
        <p:spPr>
          <a:xfrm>
            <a:off x="1814731" y="2955557"/>
            <a:ext cx="490575" cy="473293"/>
          </a:xfrm>
          <a:prstGeom prst="rect">
            <a:avLst/>
          </a:prstGeom>
        </p:spPr>
      </p:pic>
      <p:sp>
        <p:nvSpPr>
          <p:cNvPr id="5" name="TextBox 4"/>
          <p:cNvSpPr txBox="1"/>
          <p:nvPr/>
        </p:nvSpPr>
        <p:spPr>
          <a:xfrm>
            <a:off x="1981201" y="4729483"/>
            <a:ext cx="2060067" cy="369332"/>
          </a:xfrm>
          <a:prstGeom prst="rect">
            <a:avLst/>
          </a:prstGeom>
          <a:noFill/>
        </p:spPr>
        <p:txBody>
          <a:bodyPr wrap="none" rtlCol="0">
            <a:spAutoFit/>
          </a:bodyPr>
          <a:lstStyle/>
          <a:p>
            <a:r>
              <a:rPr lang="en-US" dirty="0"/>
              <a:t>HTML5 </a:t>
            </a:r>
            <a:r>
              <a:rPr lang="en-US" dirty="0" err="1"/>
              <a:t>localStorage</a:t>
            </a:r>
            <a:endParaRPr lang="en-US" dirty="0"/>
          </a:p>
        </p:txBody>
      </p:sp>
      <p:sp>
        <p:nvSpPr>
          <p:cNvPr id="36" name="Rectangle 35" descr="&quot;&quot;"/>
          <p:cNvSpPr/>
          <p:nvPr/>
        </p:nvSpPr>
        <p:spPr>
          <a:xfrm>
            <a:off x="2081928" y="5061398"/>
            <a:ext cx="1764836" cy="7810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TextBox 36" descr="&quot;&quot;"/>
          <p:cNvSpPr txBox="1"/>
          <p:nvPr/>
        </p:nvSpPr>
        <p:spPr>
          <a:xfrm>
            <a:off x="2081928" y="5098816"/>
            <a:ext cx="1764836" cy="646331"/>
          </a:xfrm>
          <a:prstGeom prst="rect">
            <a:avLst/>
          </a:prstGeom>
          <a:noFill/>
        </p:spPr>
        <p:txBody>
          <a:bodyPr wrap="square" rtlCol="0">
            <a:spAutoFit/>
          </a:bodyPr>
          <a:lstStyle/>
          <a:p>
            <a:r>
              <a:rPr lang="en-US" b="1" dirty="0" err="1">
                <a:latin typeface="Abadi MT Condensed Light"/>
                <a:cs typeface="Abadi MT Condensed Light"/>
              </a:rPr>
              <a:t>tracker.com</a:t>
            </a:r>
            <a:r>
              <a:rPr lang="en-US" dirty="0">
                <a:latin typeface="Abadi MT Condensed Light"/>
                <a:cs typeface="Abadi MT Condensed Light"/>
              </a:rPr>
              <a:t>: id=789</a:t>
            </a:r>
          </a:p>
        </p:txBody>
      </p:sp>
      <p:cxnSp>
        <p:nvCxnSpPr>
          <p:cNvPr id="39" name="Curved Connector 38" descr="arrow"/>
          <p:cNvCxnSpPr>
            <a:stCxn id="28" idx="0"/>
            <a:endCxn id="20" idx="0"/>
          </p:cNvCxnSpPr>
          <p:nvPr/>
        </p:nvCxnSpPr>
        <p:spPr>
          <a:xfrm rot="16200000" flipV="1">
            <a:off x="3708483" y="3089385"/>
            <a:ext cx="366346" cy="1854620"/>
          </a:xfrm>
          <a:prstGeom prst="curvedConnector3">
            <a:avLst>
              <a:gd name="adj1" fmla="val 162400"/>
            </a:avLst>
          </a:prstGeom>
          <a:ln w="38100" cmpd="sng">
            <a:solidFill>
              <a:srgbClr val="C0504D"/>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0" name="Curved Connector 39" descr="arrow"/>
          <p:cNvCxnSpPr>
            <a:stCxn id="20" idx="2"/>
            <a:endCxn id="28" idx="1"/>
          </p:cNvCxnSpPr>
          <p:nvPr/>
        </p:nvCxnSpPr>
        <p:spPr>
          <a:xfrm rot="5400000" flipH="1" flipV="1">
            <a:off x="3631556" y="3796033"/>
            <a:ext cx="16610" cy="1351030"/>
          </a:xfrm>
          <a:prstGeom prst="curvedConnector4">
            <a:avLst>
              <a:gd name="adj1" fmla="val -1376279"/>
              <a:gd name="adj2" fmla="val 82657"/>
            </a:avLst>
          </a:prstGeom>
          <a:ln w="38100" cmpd="sng">
            <a:solidFill>
              <a:srgbClr val="C0504D"/>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6" name="Curved Connector 45" descr="arrow"/>
          <p:cNvCxnSpPr>
            <a:stCxn id="28" idx="2"/>
            <a:endCxn id="37" idx="3"/>
          </p:cNvCxnSpPr>
          <p:nvPr/>
        </p:nvCxnSpPr>
        <p:spPr>
          <a:xfrm rot="5400000">
            <a:off x="3985185" y="4588198"/>
            <a:ext cx="695363" cy="972202"/>
          </a:xfrm>
          <a:prstGeom prst="curvedConnector2">
            <a:avLst/>
          </a:prstGeom>
          <a:ln w="38100" cmpd="sng">
            <a:solidFill>
              <a:srgbClr val="C0504D"/>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1814731" y="2184750"/>
            <a:ext cx="2390799" cy="400110"/>
          </a:xfrm>
          <a:prstGeom prst="rect">
            <a:avLst/>
          </a:prstGeom>
          <a:noFill/>
        </p:spPr>
        <p:txBody>
          <a:bodyPr wrap="none" rtlCol="0">
            <a:spAutoFit/>
          </a:bodyPr>
          <a:lstStyle/>
          <a:p>
            <a:r>
              <a:rPr lang="en-US" sz="2000" b="1" dirty="0">
                <a:solidFill>
                  <a:srgbClr val="3366FF"/>
                </a:solidFill>
              </a:rPr>
              <a:t>User leaves the page</a:t>
            </a:r>
          </a:p>
        </p:txBody>
      </p:sp>
      <p:sp>
        <p:nvSpPr>
          <p:cNvPr id="3" name="Slide Number Placeholder 2"/>
          <p:cNvSpPr>
            <a:spLocks noGrp="1"/>
          </p:cNvSpPr>
          <p:nvPr>
            <p:ph type="sldNum" sz="quarter" idx="12"/>
          </p:nvPr>
        </p:nvSpPr>
        <p:spPr/>
        <p:txBody>
          <a:bodyPr/>
          <a:lstStyle/>
          <a:p>
            <a:fld id="{3E5BF5F9-4D9A-9543-85E8-59158CD2B6EB}" type="slidenum">
              <a:rPr lang="en-US" smtClean="0"/>
              <a:t>47</a:t>
            </a:fld>
            <a:endParaRPr lang="en-US"/>
          </a:p>
        </p:txBody>
      </p:sp>
    </p:spTree>
    <p:extLst>
      <p:ext uri="{BB962C8B-B14F-4D97-AF65-F5344CB8AC3E}">
        <p14:creationId xmlns:p14="http://schemas.microsoft.com/office/powerpoint/2010/main" val="7648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28" grpId="0" animBg="1"/>
      <p:bldP spid="31" grpId="0" animBg="1"/>
      <p:bldP spid="37" grpId="0"/>
      <p:bldP spid="4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rgbClr val="FF0000"/>
                </a:solidFill>
                <a:latin typeface="Arial" charset="0"/>
                <a:ea typeface="Arial" charset="0"/>
                <a:cs typeface="Arial" charset="0"/>
              </a:rPr>
              <a:t>Respawning</a:t>
            </a:r>
            <a:r>
              <a:rPr lang="en-US" b="1" dirty="0">
                <a:solidFill>
                  <a:srgbClr val="FF0000"/>
                </a:solidFill>
                <a:latin typeface="Arial" charset="0"/>
                <a:ea typeface="Arial" charset="0"/>
                <a:cs typeface="Arial" charset="0"/>
              </a:rPr>
              <a:t> via HTML5 </a:t>
            </a:r>
            <a:r>
              <a:rPr lang="en-US" b="1" dirty="0" err="1">
                <a:solidFill>
                  <a:srgbClr val="FF0000"/>
                </a:solidFill>
                <a:latin typeface="Arial" charset="0"/>
                <a:ea typeface="Arial" charset="0"/>
                <a:cs typeface="Arial" charset="0"/>
              </a:rPr>
              <a:t>localStorage</a:t>
            </a:r>
            <a:endParaRPr lang="en-US" b="1" dirty="0">
              <a:solidFill>
                <a:srgbClr val="FF0000"/>
              </a:solidFill>
              <a:latin typeface="Arial" charset="0"/>
              <a:ea typeface="Arial" charset="0"/>
              <a:cs typeface="Arial" charset="0"/>
            </a:endParaRPr>
          </a:p>
        </p:txBody>
      </p:sp>
      <p:sp>
        <p:nvSpPr>
          <p:cNvPr id="12" name="Rectangle 11" descr="&quot;&quot;"/>
          <p:cNvSpPr/>
          <p:nvPr/>
        </p:nvSpPr>
        <p:spPr>
          <a:xfrm>
            <a:off x="4105801" y="3517169"/>
            <a:ext cx="1764836" cy="1574465"/>
          </a:xfrm>
          <a:prstGeom prst="rect">
            <a:avLst/>
          </a:prstGeom>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descr="&quot;&quot;"/>
          <p:cNvSpPr/>
          <p:nvPr/>
        </p:nvSpPr>
        <p:spPr>
          <a:xfrm>
            <a:off x="8009451" y="3907480"/>
            <a:ext cx="2161317" cy="1157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Rectangle 13" descr="&quot;&quot;"/>
          <p:cNvSpPr/>
          <p:nvPr/>
        </p:nvSpPr>
        <p:spPr>
          <a:xfrm>
            <a:off x="8009451" y="3012001"/>
            <a:ext cx="2161316" cy="7586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descr="arrow"/>
          <p:cNvCxnSpPr/>
          <p:nvPr/>
        </p:nvCxnSpPr>
        <p:spPr>
          <a:xfrm flipV="1">
            <a:off x="5103580" y="3223228"/>
            <a:ext cx="2905870" cy="465826"/>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cxnSp>
        <p:nvCxnSpPr>
          <p:cNvPr id="16" name="Straight Arrow Connector 15" descr="arrow"/>
          <p:cNvCxnSpPr>
            <a:endCxn id="28" idx="3"/>
          </p:cNvCxnSpPr>
          <p:nvPr/>
        </p:nvCxnSpPr>
        <p:spPr>
          <a:xfrm flipH="1">
            <a:off x="5322556" y="3517169"/>
            <a:ext cx="2686895" cy="946075"/>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17" name="Rectangle 16" descr="&quot;&quot;"/>
          <p:cNvSpPr/>
          <p:nvPr/>
        </p:nvSpPr>
        <p:spPr>
          <a:xfrm>
            <a:off x="2081928" y="3805839"/>
            <a:ext cx="1764836" cy="7810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p:cNvSpPr txBox="1"/>
          <p:nvPr/>
        </p:nvSpPr>
        <p:spPr>
          <a:xfrm>
            <a:off x="9644378" y="4707646"/>
            <a:ext cx="576583" cy="369332"/>
          </a:xfrm>
          <a:prstGeom prst="rect">
            <a:avLst/>
          </a:prstGeom>
          <a:noFill/>
        </p:spPr>
        <p:txBody>
          <a:bodyPr wrap="square" rtlCol="0">
            <a:spAutoFit/>
          </a:bodyPr>
          <a:lstStyle/>
          <a:p>
            <a:r>
              <a:rPr lang="en-US" dirty="0"/>
              <a:t>logs</a:t>
            </a:r>
          </a:p>
        </p:txBody>
      </p:sp>
      <p:sp>
        <p:nvSpPr>
          <p:cNvPr id="19" name="TextBox 18"/>
          <p:cNvSpPr txBox="1"/>
          <p:nvPr/>
        </p:nvSpPr>
        <p:spPr>
          <a:xfrm>
            <a:off x="2081928" y="3436506"/>
            <a:ext cx="1764836" cy="369332"/>
          </a:xfrm>
          <a:prstGeom prst="rect">
            <a:avLst/>
          </a:prstGeom>
          <a:noFill/>
        </p:spPr>
        <p:txBody>
          <a:bodyPr wrap="square" rtlCol="0">
            <a:spAutoFit/>
          </a:bodyPr>
          <a:lstStyle/>
          <a:p>
            <a:r>
              <a:rPr lang="en-US" dirty="0"/>
              <a:t>Cookie Database</a:t>
            </a:r>
          </a:p>
        </p:txBody>
      </p:sp>
      <p:sp>
        <p:nvSpPr>
          <p:cNvPr id="20" name="TextBox 19"/>
          <p:cNvSpPr txBox="1"/>
          <p:nvPr/>
        </p:nvSpPr>
        <p:spPr>
          <a:xfrm>
            <a:off x="2081928" y="3833523"/>
            <a:ext cx="1764836" cy="646331"/>
          </a:xfrm>
          <a:prstGeom prst="rect">
            <a:avLst/>
          </a:prstGeom>
          <a:noFill/>
        </p:spPr>
        <p:txBody>
          <a:bodyPr wrap="square" rtlCol="0">
            <a:spAutoFit/>
          </a:bodyPr>
          <a:lstStyle/>
          <a:p>
            <a:r>
              <a:rPr lang="en-US" b="1" dirty="0" err="1">
                <a:latin typeface="Abadi MT Condensed Light"/>
                <a:cs typeface="Abadi MT Condensed Light"/>
              </a:rPr>
              <a:t>tracker.com</a:t>
            </a:r>
            <a:r>
              <a:rPr lang="en-US" dirty="0">
                <a:latin typeface="Abadi MT Condensed Light"/>
                <a:cs typeface="Abadi MT Condensed Light"/>
              </a:rPr>
              <a:t>: id=555</a:t>
            </a:r>
          </a:p>
        </p:txBody>
      </p:sp>
      <p:sp>
        <p:nvSpPr>
          <p:cNvPr id="22" name="Rectangle 21" descr="&quot;&quot;"/>
          <p:cNvSpPr/>
          <p:nvPr/>
        </p:nvSpPr>
        <p:spPr>
          <a:xfrm>
            <a:off x="1783197" y="2888518"/>
            <a:ext cx="4276185" cy="302270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descr="&quot;&quot;"/>
          <p:cNvSpPr/>
          <p:nvPr/>
        </p:nvSpPr>
        <p:spPr>
          <a:xfrm>
            <a:off x="7721026" y="2888517"/>
            <a:ext cx="2629845" cy="2315812"/>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8361530" y="3399473"/>
            <a:ext cx="1897900" cy="369332"/>
          </a:xfrm>
          <a:prstGeom prst="rect">
            <a:avLst/>
          </a:prstGeom>
          <a:noFill/>
        </p:spPr>
        <p:txBody>
          <a:bodyPr wrap="square" rtlCol="0">
            <a:spAutoFit/>
          </a:bodyPr>
          <a:lstStyle/>
          <a:p>
            <a:r>
              <a:rPr lang="en-US" dirty="0"/>
              <a:t>processing engine</a:t>
            </a:r>
          </a:p>
        </p:txBody>
      </p:sp>
      <p:sp>
        <p:nvSpPr>
          <p:cNvPr id="26" name="TextBox 25" descr="&quot;&quot;"/>
          <p:cNvSpPr txBox="1"/>
          <p:nvPr/>
        </p:nvSpPr>
        <p:spPr>
          <a:xfrm>
            <a:off x="8009450" y="3907480"/>
            <a:ext cx="2086616" cy="584776"/>
          </a:xfrm>
          <a:prstGeom prst="rect">
            <a:avLst/>
          </a:prstGeom>
          <a:noFill/>
        </p:spPr>
        <p:txBody>
          <a:bodyPr wrap="square" rtlCol="0">
            <a:spAutoFit/>
          </a:bodyPr>
          <a:lstStyle/>
          <a:p>
            <a:r>
              <a:rPr lang="en-US" sz="1600" dirty="0">
                <a:latin typeface="Abadi MT Condensed Light"/>
                <a:cs typeface="Abadi MT Condensed Light"/>
              </a:rPr>
              <a:t>9:30am: user 789 visited site1.com</a:t>
            </a:r>
          </a:p>
        </p:txBody>
      </p:sp>
      <p:sp>
        <p:nvSpPr>
          <p:cNvPr id="27" name="TextBox 26"/>
          <p:cNvSpPr txBox="1"/>
          <p:nvPr/>
        </p:nvSpPr>
        <p:spPr>
          <a:xfrm>
            <a:off x="4105802" y="3506855"/>
            <a:ext cx="1815621" cy="1569660"/>
          </a:xfrm>
          <a:prstGeom prst="rect">
            <a:avLst/>
          </a:prstGeom>
          <a:noFill/>
          <a:ln>
            <a:noFill/>
          </a:ln>
        </p:spPr>
        <p:txBody>
          <a:bodyPr wrap="square" rtlCol="0">
            <a:spAutoFit/>
          </a:bodyPr>
          <a:lstStyle/>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 </a:t>
            </a:r>
            <a:r>
              <a:rPr lang="en-US" sz="1200" b="1" dirty="0" err="1">
                <a:latin typeface="Courier"/>
                <a:cs typeface="Courier"/>
              </a:rPr>
              <a:t>src</a:t>
            </a:r>
            <a:r>
              <a:rPr lang="en-US" sz="1200" b="1" dirty="0">
                <a:latin typeface="Courier"/>
                <a:cs typeface="Courier"/>
              </a:rPr>
              <a:t>=</a:t>
            </a:r>
            <a:r>
              <a:rPr lang="en-US" sz="1200" b="1" dirty="0" err="1">
                <a:latin typeface="Courier"/>
                <a:cs typeface="Courier"/>
              </a:rPr>
              <a:t>tracker.com</a:t>
            </a:r>
            <a:r>
              <a:rPr lang="en-US" sz="1200" b="1" dirty="0">
                <a:latin typeface="Courier"/>
                <a:cs typeface="Courier"/>
              </a:rPr>
              <a:t>/</a:t>
            </a:r>
            <a:r>
              <a:rPr lang="en-US" sz="1200" b="1" dirty="0" err="1">
                <a:latin typeface="Courier"/>
                <a:cs typeface="Courier"/>
              </a:rPr>
              <a:t>ad.html</a:t>
            </a:r>
            <a:r>
              <a:rPr lang="en-US" sz="1200" b="1" dirty="0">
                <a:latin typeface="Courier"/>
                <a:cs typeface="Courier"/>
              </a:rPr>
              <a:t>&gt;</a:t>
            </a: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&gt;</a:t>
            </a:r>
          </a:p>
        </p:txBody>
      </p:sp>
      <p:sp>
        <p:nvSpPr>
          <p:cNvPr id="28" name="Rectangle 27" descr="&quot;&quot;"/>
          <p:cNvSpPr/>
          <p:nvPr/>
        </p:nvSpPr>
        <p:spPr>
          <a:xfrm>
            <a:off x="4315377" y="4199868"/>
            <a:ext cx="1007179" cy="526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script</a:t>
            </a:r>
          </a:p>
        </p:txBody>
      </p:sp>
      <p:sp>
        <p:nvSpPr>
          <p:cNvPr id="32" name="TextBox 31"/>
          <p:cNvSpPr txBox="1"/>
          <p:nvPr/>
        </p:nvSpPr>
        <p:spPr>
          <a:xfrm>
            <a:off x="8260299" y="2539505"/>
            <a:ext cx="1513989" cy="369332"/>
          </a:xfrm>
          <a:prstGeom prst="rect">
            <a:avLst/>
          </a:prstGeom>
          <a:noFill/>
        </p:spPr>
        <p:txBody>
          <a:bodyPr wrap="square" rtlCol="0">
            <a:spAutoFit/>
          </a:bodyPr>
          <a:lstStyle/>
          <a:p>
            <a:pPr algn="ctr"/>
            <a:r>
              <a:rPr lang="en-US" dirty="0" err="1"/>
              <a:t>tracker.com</a:t>
            </a:r>
            <a:endParaRPr lang="en-US" dirty="0"/>
          </a:p>
        </p:txBody>
      </p:sp>
      <p:pic>
        <p:nvPicPr>
          <p:cNvPr id="34" name="Picture 33" descr="browser"/>
          <p:cNvPicPr>
            <a:picLocks noChangeAspect="1"/>
          </p:cNvPicPr>
          <p:nvPr/>
        </p:nvPicPr>
        <p:blipFill>
          <a:blip r:embed="rId2"/>
          <a:stretch>
            <a:fillRect/>
          </a:stretch>
        </p:blipFill>
        <p:spPr>
          <a:xfrm>
            <a:off x="1814731" y="2955557"/>
            <a:ext cx="490575" cy="473293"/>
          </a:xfrm>
          <a:prstGeom prst="rect">
            <a:avLst/>
          </a:prstGeom>
        </p:spPr>
      </p:pic>
      <p:sp>
        <p:nvSpPr>
          <p:cNvPr id="5" name="TextBox 4"/>
          <p:cNvSpPr txBox="1"/>
          <p:nvPr/>
        </p:nvSpPr>
        <p:spPr>
          <a:xfrm>
            <a:off x="1981201" y="4729483"/>
            <a:ext cx="2060067" cy="369332"/>
          </a:xfrm>
          <a:prstGeom prst="rect">
            <a:avLst/>
          </a:prstGeom>
          <a:noFill/>
        </p:spPr>
        <p:txBody>
          <a:bodyPr wrap="none" rtlCol="0">
            <a:spAutoFit/>
          </a:bodyPr>
          <a:lstStyle/>
          <a:p>
            <a:r>
              <a:rPr lang="en-US" dirty="0"/>
              <a:t>HTML5 </a:t>
            </a:r>
            <a:r>
              <a:rPr lang="en-US" dirty="0" err="1"/>
              <a:t>localStorage</a:t>
            </a:r>
            <a:endParaRPr lang="en-US" dirty="0"/>
          </a:p>
        </p:txBody>
      </p:sp>
      <p:sp>
        <p:nvSpPr>
          <p:cNvPr id="36" name="Rectangle 35" descr="&quot;&quot;"/>
          <p:cNvSpPr/>
          <p:nvPr/>
        </p:nvSpPr>
        <p:spPr>
          <a:xfrm>
            <a:off x="2081928" y="5061398"/>
            <a:ext cx="1764836" cy="7810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TextBox 36" descr="&quot;&quot;"/>
          <p:cNvSpPr txBox="1"/>
          <p:nvPr/>
        </p:nvSpPr>
        <p:spPr>
          <a:xfrm>
            <a:off x="2081928" y="5098816"/>
            <a:ext cx="1764836" cy="646331"/>
          </a:xfrm>
          <a:prstGeom prst="rect">
            <a:avLst/>
          </a:prstGeom>
          <a:noFill/>
        </p:spPr>
        <p:txBody>
          <a:bodyPr wrap="square" rtlCol="0">
            <a:spAutoFit/>
          </a:bodyPr>
          <a:lstStyle/>
          <a:p>
            <a:r>
              <a:rPr lang="en-US" b="1" dirty="0" err="1">
                <a:latin typeface="Abadi MT Condensed Light"/>
                <a:cs typeface="Abadi MT Condensed Light"/>
              </a:rPr>
              <a:t>tracker.com</a:t>
            </a:r>
            <a:r>
              <a:rPr lang="en-US" dirty="0">
                <a:latin typeface="Abadi MT Condensed Light"/>
                <a:cs typeface="Abadi MT Condensed Light"/>
              </a:rPr>
              <a:t>: id=789</a:t>
            </a:r>
          </a:p>
        </p:txBody>
      </p:sp>
      <p:sp>
        <p:nvSpPr>
          <p:cNvPr id="49" name="TextBox 48"/>
          <p:cNvSpPr txBox="1"/>
          <p:nvPr/>
        </p:nvSpPr>
        <p:spPr>
          <a:xfrm>
            <a:off x="1814730" y="2184750"/>
            <a:ext cx="3178274" cy="400110"/>
          </a:xfrm>
          <a:prstGeom prst="rect">
            <a:avLst/>
          </a:prstGeom>
          <a:noFill/>
        </p:spPr>
        <p:txBody>
          <a:bodyPr wrap="none" rtlCol="0">
            <a:spAutoFit/>
          </a:bodyPr>
          <a:lstStyle/>
          <a:p>
            <a:r>
              <a:rPr lang="en-US" sz="2000" b="1" dirty="0">
                <a:solidFill>
                  <a:srgbClr val="3366FF"/>
                </a:solidFill>
              </a:rPr>
              <a:t>User deletes all the cookies!</a:t>
            </a:r>
          </a:p>
        </p:txBody>
      </p:sp>
      <p:sp>
        <p:nvSpPr>
          <p:cNvPr id="35" name="Rectangle 34" descr="&quot;&quot;"/>
          <p:cNvSpPr/>
          <p:nvPr/>
        </p:nvSpPr>
        <p:spPr>
          <a:xfrm>
            <a:off x="4104843" y="3045777"/>
            <a:ext cx="1701618" cy="418934"/>
          </a:xfrm>
          <a:prstGeom prst="rect">
            <a:avLst/>
          </a:prstGeom>
          <a:solidFill>
            <a:srgbClr val="FFFF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descr="&quot;&quot;"/>
          <p:cNvSpPr txBox="1"/>
          <p:nvPr/>
        </p:nvSpPr>
        <p:spPr>
          <a:xfrm>
            <a:off x="4104844" y="3097992"/>
            <a:ext cx="1776321" cy="369332"/>
          </a:xfrm>
          <a:prstGeom prst="rect">
            <a:avLst/>
          </a:prstGeom>
          <a:noFill/>
        </p:spPr>
        <p:txBody>
          <a:bodyPr wrap="square" rtlCol="0">
            <a:spAutoFit/>
          </a:bodyPr>
          <a:lstStyle/>
          <a:p>
            <a:r>
              <a:rPr lang="en-US" dirty="0"/>
              <a:t>http://site2.com</a:t>
            </a:r>
          </a:p>
        </p:txBody>
      </p:sp>
      <p:sp>
        <p:nvSpPr>
          <p:cNvPr id="51" name="TextBox 50"/>
          <p:cNvSpPr txBox="1"/>
          <p:nvPr/>
        </p:nvSpPr>
        <p:spPr>
          <a:xfrm rot="20393965">
            <a:off x="6391490" y="3567594"/>
            <a:ext cx="1127336" cy="307777"/>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 id=555</a:t>
            </a:r>
          </a:p>
        </p:txBody>
      </p:sp>
      <p:sp>
        <p:nvSpPr>
          <p:cNvPr id="52" name="TextBox 51" descr="&quot;&quot;"/>
          <p:cNvSpPr txBox="1"/>
          <p:nvPr/>
        </p:nvSpPr>
        <p:spPr>
          <a:xfrm>
            <a:off x="8009450" y="4508597"/>
            <a:ext cx="2086616" cy="584776"/>
          </a:xfrm>
          <a:prstGeom prst="rect">
            <a:avLst/>
          </a:prstGeom>
          <a:noFill/>
        </p:spPr>
        <p:txBody>
          <a:bodyPr wrap="square" rtlCol="0">
            <a:spAutoFit/>
          </a:bodyPr>
          <a:lstStyle/>
          <a:p>
            <a:r>
              <a:rPr lang="en-US" sz="1600" dirty="0">
                <a:latin typeface="Abadi MT Condensed Light"/>
                <a:cs typeface="Abadi MT Condensed Light"/>
              </a:rPr>
              <a:t>9:31am: user 555 visited site2.com</a:t>
            </a:r>
          </a:p>
        </p:txBody>
      </p:sp>
      <p:sp>
        <p:nvSpPr>
          <p:cNvPr id="54" name="TextBox 53" descr="&quot;&quot;"/>
          <p:cNvSpPr txBox="1"/>
          <p:nvPr/>
        </p:nvSpPr>
        <p:spPr>
          <a:xfrm>
            <a:off x="2081928" y="3820169"/>
            <a:ext cx="1764836" cy="646331"/>
          </a:xfrm>
          <a:prstGeom prst="rect">
            <a:avLst/>
          </a:prstGeom>
          <a:noFill/>
        </p:spPr>
        <p:txBody>
          <a:bodyPr wrap="square" rtlCol="0">
            <a:spAutoFit/>
          </a:bodyPr>
          <a:lstStyle/>
          <a:p>
            <a:r>
              <a:rPr lang="en-US" b="1" dirty="0" err="1">
                <a:latin typeface="Abadi MT Condensed Light"/>
                <a:cs typeface="Abadi MT Condensed Light"/>
              </a:rPr>
              <a:t>tracker.com</a:t>
            </a:r>
            <a:r>
              <a:rPr lang="en-US" dirty="0">
                <a:latin typeface="Abadi MT Condensed Light"/>
                <a:cs typeface="Abadi MT Condensed Light"/>
              </a:rPr>
              <a:t>: id=789</a:t>
            </a:r>
          </a:p>
        </p:txBody>
      </p:sp>
      <p:sp>
        <p:nvSpPr>
          <p:cNvPr id="3" name="Slide Number Placeholder 2"/>
          <p:cNvSpPr>
            <a:spLocks noGrp="1"/>
          </p:cNvSpPr>
          <p:nvPr>
            <p:ph type="sldNum" sz="quarter" idx="12"/>
          </p:nvPr>
        </p:nvSpPr>
        <p:spPr/>
        <p:txBody>
          <a:bodyPr/>
          <a:lstStyle/>
          <a:p>
            <a:fld id="{3E5BF5F9-4D9A-9543-85E8-59158CD2B6EB}" type="slidenum">
              <a:rPr lang="en-US" smtClean="0"/>
              <a:t>48</a:t>
            </a:fld>
            <a:endParaRPr lang="en-US"/>
          </a:p>
        </p:txBody>
      </p:sp>
    </p:spTree>
    <p:extLst>
      <p:ext uri="{BB962C8B-B14F-4D97-AF65-F5344CB8AC3E}">
        <p14:creationId xmlns:p14="http://schemas.microsoft.com/office/powerpoint/2010/main" val="150369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9"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par>
                          <p:cTn id="18" fill="hold">
                            <p:stCondLst>
                              <p:cond delay="500"/>
                            </p:stCondLst>
                            <p:childTnLst>
                              <p:par>
                                <p:cTn id="19" presetID="9" presetClass="exit" presetSubtype="0" fill="hold" grpId="1" nodeType="afterEffect">
                                  <p:stCondLst>
                                    <p:cond delay="1000"/>
                                  </p:stCondLst>
                                  <p:childTnLst>
                                    <p:animEffect transition="out" filter="dissolve">
                                      <p:cBhvr>
                                        <p:cTn id="20" dur="500"/>
                                        <p:tgtEl>
                                          <p:spTgt spid="35"/>
                                        </p:tgtEl>
                                      </p:cBhvr>
                                    </p:animEffect>
                                    <p:set>
                                      <p:cBhvr>
                                        <p:cTn id="21" dur="1" fill="hold">
                                          <p:stCondLst>
                                            <p:cond delay="499"/>
                                          </p:stCondLst>
                                        </p:cTn>
                                        <p:tgtEl>
                                          <p:spTgt spid="3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animBg="1"/>
      <p:bldP spid="49" grpId="0"/>
      <p:bldP spid="35" grpId="0" animBg="1"/>
      <p:bldP spid="35" grpId="1" animBg="1"/>
      <p:bldP spid="41" grpId="0"/>
      <p:bldP spid="51" grpId="0" animBg="1"/>
      <p:bldP spid="52" grpId="0"/>
      <p:bldP spid="5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rgbClr val="FF0000"/>
                </a:solidFill>
                <a:latin typeface="Arial" charset="0"/>
                <a:ea typeface="Arial" charset="0"/>
                <a:cs typeface="Arial" charset="0"/>
              </a:rPr>
              <a:t>Respawning</a:t>
            </a:r>
            <a:r>
              <a:rPr lang="en-US" b="1" dirty="0">
                <a:solidFill>
                  <a:srgbClr val="FF0000"/>
                </a:solidFill>
                <a:latin typeface="Arial" charset="0"/>
                <a:ea typeface="Arial" charset="0"/>
                <a:cs typeface="Arial" charset="0"/>
              </a:rPr>
              <a:t> via HTML5 </a:t>
            </a:r>
            <a:r>
              <a:rPr lang="en-US" b="1" dirty="0" err="1">
                <a:solidFill>
                  <a:srgbClr val="FF0000"/>
                </a:solidFill>
                <a:latin typeface="Arial" charset="0"/>
                <a:ea typeface="Arial" charset="0"/>
                <a:cs typeface="Arial" charset="0"/>
              </a:rPr>
              <a:t>localStorage</a:t>
            </a:r>
            <a:endParaRPr lang="en-US" b="1" dirty="0">
              <a:solidFill>
                <a:srgbClr val="FF0000"/>
              </a:solidFill>
              <a:latin typeface="Arial" charset="0"/>
              <a:ea typeface="Arial" charset="0"/>
              <a:cs typeface="Arial" charset="0"/>
            </a:endParaRPr>
          </a:p>
        </p:txBody>
      </p:sp>
      <p:sp>
        <p:nvSpPr>
          <p:cNvPr id="12" name="Rectangle 11" descr="&quot;&quot;"/>
          <p:cNvSpPr/>
          <p:nvPr/>
        </p:nvSpPr>
        <p:spPr>
          <a:xfrm>
            <a:off x="4105801" y="3517169"/>
            <a:ext cx="1764836" cy="1574465"/>
          </a:xfrm>
          <a:prstGeom prst="rect">
            <a:avLst/>
          </a:prstGeom>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descr="&quot;&quot;"/>
          <p:cNvSpPr/>
          <p:nvPr/>
        </p:nvSpPr>
        <p:spPr>
          <a:xfrm>
            <a:off x="8009451" y="3907480"/>
            <a:ext cx="2161317" cy="1157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Rectangle 13" descr="&quot;&quot;"/>
          <p:cNvSpPr/>
          <p:nvPr/>
        </p:nvSpPr>
        <p:spPr>
          <a:xfrm>
            <a:off x="8009451" y="3012001"/>
            <a:ext cx="2161316" cy="7586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descr="&quot;&quot;"/>
          <p:cNvSpPr/>
          <p:nvPr/>
        </p:nvSpPr>
        <p:spPr>
          <a:xfrm>
            <a:off x="2081928" y="3805839"/>
            <a:ext cx="1764836" cy="7810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p:cNvSpPr txBox="1"/>
          <p:nvPr/>
        </p:nvSpPr>
        <p:spPr>
          <a:xfrm>
            <a:off x="9644378" y="4707646"/>
            <a:ext cx="576583" cy="369332"/>
          </a:xfrm>
          <a:prstGeom prst="rect">
            <a:avLst/>
          </a:prstGeom>
          <a:noFill/>
        </p:spPr>
        <p:txBody>
          <a:bodyPr wrap="square" rtlCol="0">
            <a:spAutoFit/>
          </a:bodyPr>
          <a:lstStyle/>
          <a:p>
            <a:r>
              <a:rPr lang="en-US" dirty="0"/>
              <a:t>logs</a:t>
            </a:r>
          </a:p>
        </p:txBody>
      </p:sp>
      <p:sp>
        <p:nvSpPr>
          <p:cNvPr id="19" name="TextBox 18"/>
          <p:cNvSpPr txBox="1"/>
          <p:nvPr/>
        </p:nvSpPr>
        <p:spPr>
          <a:xfrm>
            <a:off x="2081928" y="3436506"/>
            <a:ext cx="1764836" cy="369332"/>
          </a:xfrm>
          <a:prstGeom prst="rect">
            <a:avLst/>
          </a:prstGeom>
          <a:noFill/>
        </p:spPr>
        <p:txBody>
          <a:bodyPr wrap="square" rtlCol="0">
            <a:spAutoFit/>
          </a:bodyPr>
          <a:lstStyle/>
          <a:p>
            <a:r>
              <a:rPr lang="en-US" dirty="0"/>
              <a:t>Cookie Database</a:t>
            </a:r>
          </a:p>
        </p:txBody>
      </p:sp>
      <p:sp>
        <p:nvSpPr>
          <p:cNvPr id="20" name="TextBox 19" descr="&quot;&quot;"/>
          <p:cNvSpPr txBox="1"/>
          <p:nvPr/>
        </p:nvSpPr>
        <p:spPr>
          <a:xfrm>
            <a:off x="2081928" y="3871151"/>
            <a:ext cx="1764836" cy="646331"/>
          </a:xfrm>
          <a:prstGeom prst="rect">
            <a:avLst/>
          </a:prstGeom>
          <a:noFill/>
        </p:spPr>
        <p:txBody>
          <a:bodyPr wrap="square" rtlCol="0">
            <a:spAutoFit/>
          </a:bodyPr>
          <a:lstStyle/>
          <a:p>
            <a:r>
              <a:rPr lang="en-US" b="1" dirty="0" err="1">
                <a:latin typeface="Abadi MT Condensed Light"/>
                <a:cs typeface="Abadi MT Condensed Light"/>
              </a:rPr>
              <a:t>tracker.com</a:t>
            </a:r>
            <a:r>
              <a:rPr lang="en-US" dirty="0">
                <a:latin typeface="Abadi MT Condensed Light"/>
                <a:cs typeface="Abadi MT Condensed Light"/>
              </a:rPr>
              <a:t>: id=555</a:t>
            </a:r>
          </a:p>
        </p:txBody>
      </p:sp>
      <p:sp>
        <p:nvSpPr>
          <p:cNvPr id="22" name="Rectangle 21" descr="&quot;&quot;"/>
          <p:cNvSpPr/>
          <p:nvPr/>
        </p:nvSpPr>
        <p:spPr>
          <a:xfrm>
            <a:off x="1783197" y="2888518"/>
            <a:ext cx="4276185" cy="302270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descr="&quot;&quot;"/>
          <p:cNvSpPr/>
          <p:nvPr/>
        </p:nvSpPr>
        <p:spPr>
          <a:xfrm>
            <a:off x="7721026" y="2931600"/>
            <a:ext cx="2629845" cy="2315812"/>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8361530" y="3399473"/>
            <a:ext cx="1897900" cy="369332"/>
          </a:xfrm>
          <a:prstGeom prst="rect">
            <a:avLst/>
          </a:prstGeom>
          <a:noFill/>
        </p:spPr>
        <p:txBody>
          <a:bodyPr wrap="square" rtlCol="0">
            <a:spAutoFit/>
          </a:bodyPr>
          <a:lstStyle/>
          <a:p>
            <a:r>
              <a:rPr lang="en-US" dirty="0"/>
              <a:t>processing engine</a:t>
            </a:r>
          </a:p>
        </p:txBody>
      </p:sp>
      <p:sp>
        <p:nvSpPr>
          <p:cNvPr id="26" name="TextBox 25"/>
          <p:cNvSpPr txBox="1"/>
          <p:nvPr/>
        </p:nvSpPr>
        <p:spPr>
          <a:xfrm>
            <a:off x="8009450" y="3907480"/>
            <a:ext cx="2086616" cy="584776"/>
          </a:xfrm>
          <a:prstGeom prst="rect">
            <a:avLst/>
          </a:prstGeom>
          <a:noFill/>
        </p:spPr>
        <p:txBody>
          <a:bodyPr wrap="square" rtlCol="0">
            <a:spAutoFit/>
          </a:bodyPr>
          <a:lstStyle/>
          <a:p>
            <a:r>
              <a:rPr lang="en-US" sz="1600" dirty="0">
                <a:latin typeface="Abadi MT Condensed Light"/>
                <a:cs typeface="Abadi MT Condensed Light"/>
              </a:rPr>
              <a:t>9:30am: user 789 visited site1.com</a:t>
            </a:r>
          </a:p>
        </p:txBody>
      </p:sp>
      <p:sp>
        <p:nvSpPr>
          <p:cNvPr id="27" name="TextBox 26" descr="&quot;&quot;"/>
          <p:cNvSpPr txBox="1"/>
          <p:nvPr/>
        </p:nvSpPr>
        <p:spPr>
          <a:xfrm>
            <a:off x="4105802" y="3506855"/>
            <a:ext cx="1815621" cy="1569660"/>
          </a:xfrm>
          <a:prstGeom prst="rect">
            <a:avLst/>
          </a:prstGeom>
          <a:noFill/>
          <a:ln>
            <a:noFill/>
          </a:ln>
        </p:spPr>
        <p:txBody>
          <a:bodyPr wrap="square" rtlCol="0">
            <a:spAutoFit/>
          </a:bodyPr>
          <a:lstStyle/>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 </a:t>
            </a:r>
            <a:r>
              <a:rPr lang="en-US" sz="1200" b="1" dirty="0" err="1">
                <a:latin typeface="Courier"/>
                <a:cs typeface="Courier"/>
              </a:rPr>
              <a:t>src</a:t>
            </a:r>
            <a:r>
              <a:rPr lang="en-US" sz="1200" b="1" dirty="0">
                <a:latin typeface="Courier"/>
                <a:cs typeface="Courier"/>
              </a:rPr>
              <a:t>=</a:t>
            </a:r>
            <a:r>
              <a:rPr lang="en-US" sz="1200" b="1" dirty="0" err="1">
                <a:latin typeface="Courier"/>
                <a:cs typeface="Courier"/>
              </a:rPr>
              <a:t>tracker.com</a:t>
            </a:r>
            <a:r>
              <a:rPr lang="en-US" sz="1200" b="1" dirty="0">
                <a:latin typeface="Courier"/>
                <a:cs typeface="Courier"/>
              </a:rPr>
              <a:t>/</a:t>
            </a:r>
            <a:r>
              <a:rPr lang="en-US" sz="1200" b="1" dirty="0" err="1">
                <a:latin typeface="Courier"/>
                <a:cs typeface="Courier"/>
              </a:rPr>
              <a:t>ad.html</a:t>
            </a:r>
            <a:r>
              <a:rPr lang="en-US" sz="1200" b="1" dirty="0">
                <a:latin typeface="Courier"/>
                <a:cs typeface="Courier"/>
              </a:rPr>
              <a:t>&gt;</a:t>
            </a: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a:p>
            <a:r>
              <a:rPr lang="en-US" sz="1200" b="1" dirty="0">
                <a:latin typeface="Courier"/>
                <a:cs typeface="Courier"/>
              </a:rPr>
              <a:t>&lt;/</a:t>
            </a:r>
            <a:r>
              <a:rPr lang="en-US" sz="1200" b="1" dirty="0" err="1">
                <a:latin typeface="Courier"/>
                <a:cs typeface="Courier"/>
              </a:rPr>
              <a:t>iframe</a:t>
            </a:r>
            <a:r>
              <a:rPr lang="en-US" sz="1200" b="1" dirty="0">
                <a:latin typeface="Courier"/>
                <a:cs typeface="Courier"/>
              </a:rPr>
              <a:t>&gt;</a:t>
            </a:r>
          </a:p>
        </p:txBody>
      </p:sp>
      <p:sp>
        <p:nvSpPr>
          <p:cNvPr id="28" name="Rectangle 27" descr="&quot;&quot;"/>
          <p:cNvSpPr/>
          <p:nvPr/>
        </p:nvSpPr>
        <p:spPr>
          <a:xfrm>
            <a:off x="4315377" y="4199868"/>
            <a:ext cx="1007179" cy="526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script</a:t>
            </a:r>
          </a:p>
        </p:txBody>
      </p:sp>
      <p:sp>
        <p:nvSpPr>
          <p:cNvPr id="31" name="TextBox 30" descr="&quot;&quot;"/>
          <p:cNvSpPr txBox="1"/>
          <p:nvPr/>
        </p:nvSpPr>
        <p:spPr>
          <a:xfrm>
            <a:off x="6399905" y="3747571"/>
            <a:ext cx="1127336" cy="738664"/>
          </a:xfrm>
          <a:prstGeom prst="rect">
            <a:avLst/>
          </a:prstGeom>
          <a:solidFill>
            <a:schemeClr val="bg1">
              <a:lumMod val="85000"/>
              <a:alpha val="75000"/>
            </a:schemeClr>
          </a:solidFill>
        </p:spPr>
        <p:txBody>
          <a:bodyPr wrap="square" rtlCol="0">
            <a:spAutoFit/>
          </a:bodyPr>
          <a:lstStyle/>
          <a:p>
            <a:r>
              <a:rPr lang="en-US" sz="1400" b="1" dirty="0">
                <a:latin typeface="Abadi MT Condensed Light"/>
                <a:cs typeface="Abadi MT Condensed Light"/>
              </a:rPr>
              <a:t>cookies: </a:t>
            </a:r>
          </a:p>
          <a:p>
            <a:r>
              <a:rPr lang="en-US" sz="1400" b="1" dirty="0" err="1">
                <a:latin typeface="Abadi MT Condensed Light"/>
                <a:cs typeface="Abadi MT Condensed Light"/>
              </a:rPr>
              <a:t>old_id</a:t>
            </a:r>
            <a:r>
              <a:rPr lang="en-US" sz="1400" b="1" dirty="0">
                <a:latin typeface="Abadi MT Condensed Light"/>
                <a:cs typeface="Abadi MT Condensed Light"/>
              </a:rPr>
              <a:t> = 555, </a:t>
            </a:r>
            <a:r>
              <a:rPr lang="en-US" sz="1400" b="1" dirty="0" err="1">
                <a:latin typeface="Abadi MT Condensed Light"/>
                <a:cs typeface="Abadi MT Condensed Light"/>
              </a:rPr>
              <a:t>new_id</a:t>
            </a:r>
            <a:r>
              <a:rPr lang="en-US" sz="1400" b="1" dirty="0">
                <a:latin typeface="Abadi MT Condensed Light"/>
                <a:cs typeface="Abadi MT Condensed Light"/>
              </a:rPr>
              <a:t>=789</a:t>
            </a:r>
          </a:p>
        </p:txBody>
      </p:sp>
      <p:sp>
        <p:nvSpPr>
          <p:cNvPr id="32" name="TextBox 31"/>
          <p:cNvSpPr txBox="1"/>
          <p:nvPr/>
        </p:nvSpPr>
        <p:spPr>
          <a:xfrm>
            <a:off x="8260299" y="2539505"/>
            <a:ext cx="1513989" cy="369332"/>
          </a:xfrm>
          <a:prstGeom prst="rect">
            <a:avLst/>
          </a:prstGeom>
          <a:noFill/>
        </p:spPr>
        <p:txBody>
          <a:bodyPr wrap="square" rtlCol="0">
            <a:spAutoFit/>
          </a:bodyPr>
          <a:lstStyle/>
          <a:p>
            <a:pPr algn="ctr"/>
            <a:r>
              <a:rPr lang="en-US" dirty="0" err="1"/>
              <a:t>tracker.com</a:t>
            </a:r>
            <a:endParaRPr lang="en-US" dirty="0"/>
          </a:p>
        </p:txBody>
      </p:sp>
      <p:pic>
        <p:nvPicPr>
          <p:cNvPr id="34" name="Picture 33" descr="browser"/>
          <p:cNvPicPr>
            <a:picLocks noChangeAspect="1"/>
          </p:cNvPicPr>
          <p:nvPr/>
        </p:nvPicPr>
        <p:blipFill>
          <a:blip r:embed="rId2"/>
          <a:stretch>
            <a:fillRect/>
          </a:stretch>
        </p:blipFill>
        <p:spPr>
          <a:xfrm>
            <a:off x="1814731" y="2955557"/>
            <a:ext cx="490575" cy="473293"/>
          </a:xfrm>
          <a:prstGeom prst="rect">
            <a:avLst/>
          </a:prstGeom>
        </p:spPr>
      </p:pic>
      <p:sp>
        <p:nvSpPr>
          <p:cNvPr id="5" name="TextBox 4"/>
          <p:cNvSpPr txBox="1"/>
          <p:nvPr/>
        </p:nvSpPr>
        <p:spPr>
          <a:xfrm>
            <a:off x="1981201" y="4729483"/>
            <a:ext cx="2060067" cy="369332"/>
          </a:xfrm>
          <a:prstGeom prst="rect">
            <a:avLst/>
          </a:prstGeom>
          <a:noFill/>
        </p:spPr>
        <p:txBody>
          <a:bodyPr wrap="none" rtlCol="0">
            <a:spAutoFit/>
          </a:bodyPr>
          <a:lstStyle/>
          <a:p>
            <a:r>
              <a:rPr lang="en-US" dirty="0"/>
              <a:t>HTML5 </a:t>
            </a:r>
            <a:r>
              <a:rPr lang="en-US" dirty="0" err="1"/>
              <a:t>localStorage</a:t>
            </a:r>
            <a:endParaRPr lang="en-US" dirty="0"/>
          </a:p>
        </p:txBody>
      </p:sp>
      <p:sp>
        <p:nvSpPr>
          <p:cNvPr id="36" name="Rectangle 35" descr="&quot;&quot;"/>
          <p:cNvSpPr/>
          <p:nvPr/>
        </p:nvSpPr>
        <p:spPr>
          <a:xfrm>
            <a:off x="2081928" y="5061398"/>
            <a:ext cx="1764836" cy="7810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TextBox 36" descr="&quot;&quot;"/>
          <p:cNvSpPr txBox="1"/>
          <p:nvPr/>
        </p:nvSpPr>
        <p:spPr>
          <a:xfrm>
            <a:off x="2081928" y="5098816"/>
            <a:ext cx="1764836" cy="646331"/>
          </a:xfrm>
          <a:prstGeom prst="rect">
            <a:avLst/>
          </a:prstGeom>
          <a:noFill/>
        </p:spPr>
        <p:txBody>
          <a:bodyPr wrap="square" rtlCol="0">
            <a:spAutoFit/>
          </a:bodyPr>
          <a:lstStyle/>
          <a:p>
            <a:r>
              <a:rPr lang="en-US" b="1" dirty="0" err="1">
                <a:latin typeface="Abadi MT Condensed Light"/>
                <a:cs typeface="Abadi MT Condensed Light"/>
              </a:rPr>
              <a:t>tracker.com</a:t>
            </a:r>
            <a:r>
              <a:rPr lang="en-US" dirty="0">
                <a:latin typeface="Abadi MT Condensed Light"/>
                <a:cs typeface="Abadi MT Condensed Light"/>
              </a:rPr>
              <a:t>: id=789</a:t>
            </a:r>
          </a:p>
        </p:txBody>
      </p:sp>
      <p:sp>
        <p:nvSpPr>
          <p:cNvPr id="49" name="TextBox 48"/>
          <p:cNvSpPr txBox="1"/>
          <p:nvPr/>
        </p:nvSpPr>
        <p:spPr>
          <a:xfrm>
            <a:off x="1814730" y="2184750"/>
            <a:ext cx="3178274" cy="400110"/>
          </a:xfrm>
          <a:prstGeom prst="rect">
            <a:avLst/>
          </a:prstGeom>
          <a:noFill/>
        </p:spPr>
        <p:txBody>
          <a:bodyPr wrap="none" rtlCol="0">
            <a:spAutoFit/>
          </a:bodyPr>
          <a:lstStyle/>
          <a:p>
            <a:r>
              <a:rPr lang="en-US" sz="2000" b="1" dirty="0">
                <a:solidFill>
                  <a:srgbClr val="3366FF"/>
                </a:solidFill>
              </a:rPr>
              <a:t>User deletes all the cookies!</a:t>
            </a:r>
          </a:p>
        </p:txBody>
      </p:sp>
      <p:cxnSp>
        <p:nvCxnSpPr>
          <p:cNvPr id="42" name="Curved Connector 41" descr="arrow"/>
          <p:cNvCxnSpPr>
            <a:stCxn id="28" idx="2"/>
            <a:endCxn id="37" idx="2"/>
          </p:cNvCxnSpPr>
          <p:nvPr/>
        </p:nvCxnSpPr>
        <p:spPr>
          <a:xfrm rot="5400000">
            <a:off x="3382392" y="4308572"/>
            <a:ext cx="1018528" cy="1854620"/>
          </a:xfrm>
          <a:prstGeom prst="curvedConnector3">
            <a:avLst>
              <a:gd name="adj1" fmla="val 122444"/>
            </a:avLst>
          </a:prstGeom>
          <a:ln w="38100" cmpd="sng">
            <a:solidFill>
              <a:srgbClr val="C0504D"/>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Curved Connector 42" descr="arrow"/>
          <p:cNvCxnSpPr>
            <a:stCxn id="37" idx="0"/>
            <a:endCxn id="28" idx="1"/>
          </p:cNvCxnSpPr>
          <p:nvPr/>
        </p:nvCxnSpPr>
        <p:spPr>
          <a:xfrm rot="5400000" flipH="1" flipV="1">
            <a:off x="3322075" y="4105514"/>
            <a:ext cx="635572" cy="1351030"/>
          </a:xfrm>
          <a:prstGeom prst="curvedConnector2">
            <a:avLst/>
          </a:prstGeom>
          <a:ln w="38100" cmpd="sng">
            <a:solidFill>
              <a:srgbClr val="C0504D"/>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4" name="Curved Connector 43" descr="arrow"/>
          <p:cNvCxnSpPr>
            <a:stCxn id="28" idx="0"/>
            <a:endCxn id="20" idx="0"/>
          </p:cNvCxnSpPr>
          <p:nvPr/>
        </p:nvCxnSpPr>
        <p:spPr>
          <a:xfrm rot="16200000" flipV="1">
            <a:off x="3727297" y="3108199"/>
            <a:ext cx="328718" cy="1854620"/>
          </a:xfrm>
          <a:prstGeom prst="curvedConnector3">
            <a:avLst>
              <a:gd name="adj1" fmla="val 169543"/>
            </a:avLst>
          </a:prstGeom>
          <a:ln w="38100" cmpd="sng">
            <a:solidFill>
              <a:srgbClr val="C0504D"/>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descr="arrow"/>
          <p:cNvCxnSpPr>
            <a:stCxn id="28" idx="3"/>
            <a:endCxn id="13" idx="1"/>
          </p:cNvCxnSpPr>
          <p:nvPr/>
        </p:nvCxnSpPr>
        <p:spPr>
          <a:xfrm>
            <a:off x="5322556" y="4463243"/>
            <a:ext cx="2686895" cy="22992"/>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66" name="TextBox 65"/>
          <p:cNvSpPr txBox="1"/>
          <p:nvPr/>
        </p:nvSpPr>
        <p:spPr>
          <a:xfrm>
            <a:off x="8009450" y="4508597"/>
            <a:ext cx="2086616" cy="584776"/>
          </a:xfrm>
          <a:prstGeom prst="rect">
            <a:avLst/>
          </a:prstGeom>
          <a:noFill/>
        </p:spPr>
        <p:txBody>
          <a:bodyPr wrap="square" rtlCol="0">
            <a:spAutoFit/>
          </a:bodyPr>
          <a:lstStyle/>
          <a:p>
            <a:r>
              <a:rPr lang="en-US" sz="1600" dirty="0">
                <a:latin typeface="Abadi MT Condensed Light"/>
                <a:cs typeface="Abadi MT Condensed Light"/>
              </a:rPr>
              <a:t>9:31am: user 789 visited site2.com</a:t>
            </a:r>
          </a:p>
        </p:txBody>
      </p:sp>
      <p:sp>
        <p:nvSpPr>
          <p:cNvPr id="67" name="Oval 66" descr="highlight"/>
          <p:cNvSpPr/>
          <p:nvPr/>
        </p:nvSpPr>
        <p:spPr>
          <a:xfrm>
            <a:off x="7805177" y="3816053"/>
            <a:ext cx="2394675" cy="143363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104844" y="3097992"/>
            <a:ext cx="1776321" cy="369332"/>
          </a:xfrm>
          <a:prstGeom prst="rect">
            <a:avLst/>
          </a:prstGeom>
          <a:noFill/>
        </p:spPr>
        <p:txBody>
          <a:bodyPr wrap="square" rtlCol="0">
            <a:spAutoFit/>
          </a:bodyPr>
          <a:lstStyle/>
          <a:p>
            <a:r>
              <a:rPr lang="en-US" dirty="0"/>
              <a:t>http://site2.com</a:t>
            </a:r>
          </a:p>
        </p:txBody>
      </p:sp>
      <p:sp>
        <p:nvSpPr>
          <p:cNvPr id="3" name="TextBox 2"/>
          <p:cNvSpPr txBox="1"/>
          <p:nvPr/>
        </p:nvSpPr>
        <p:spPr>
          <a:xfrm>
            <a:off x="3344592" y="3699763"/>
            <a:ext cx="502173" cy="369332"/>
          </a:xfrm>
          <a:prstGeom prst="rect">
            <a:avLst/>
          </a:prstGeom>
          <a:noFill/>
        </p:spPr>
        <p:txBody>
          <a:bodyPr wrap="none" rtlCol="0">
            <a:spAutoFit/>
          </a:bodyPr>
          <a:lstStyle/>
          <a:p>
            <a:r>
              <a:rPr lang="en-US" dirty="0">
                <a:latin typeface="Abadi MT Condensed Light"/>
                <a:cs typeface="Abadi MT Condensed Light"/>
              </a:rPr>
              <a:t>789</a:t>
            </a:r>
          </a:p>
        </p:txBody>
      </p:sp>
      <p:cxnSp>
        <p:nvCxnSpPr>
          <p:cNvPr id="8" name="Straight Connector 7" descr="&quot;&quot;"/>
          <p:cNvCxnSpPr/>
          <p:nvPr/>
        </p:nvCxnSpPr>
        <p:spPr>
          <a:xfrm>
            <a:off x="3455939" y="4066448"/>
            <a:ext cx="36260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8009450" y="4517509"/>
            <a:ext cx="2086616" cy="584776"/>
          </a:xfrm>
          <a:prstGeom prst="rect">
            <a:avLst/>
          </a:prstGeom>
          <a:noFill/>
        </p:spPr>
        <p:txBody>
          <a:bodyPr wrap="square" rtlCol="0">
            <a:spAutoFit/>
          </a:bodyPr>
          <a:lstStyle/>
          <a:p>
            <a:r>
              <a:rPr lang="en-US" sz="1600" dirty="0">
                <a:latin typeface="Abadi MT Condensed Light"/>
                <a:cs typeface="Abadi MT Condensed Light"/>
              </a:rPr>
              <a:t>9:31am: user 555 visited site2.com</a:t>
            </a:r>
          </a:p>
        </p:txBody>
      </p:sp>
      <p:sp>
        <p:nvSpPr>
          <p:cNvPr id="4" name="Slide Number Placeholder 3"/>
          <p:cNvSpPr>
            <a:spLocks noGrp="1"/>
          </p:cNvSpPr>
          <p:nvPr>
            <p:ph type="sldNum" sz="quarter" idx="12"/>
          </p:nvPr>
        </p:nvSpPr>
        <p:spPr/>
        <p:txBody>
          <a:bodyPr/>
          <a:lstStyle/>
          <a:p>
            <a:fld id="{3E5BF5F9-4D9A-9543-85E8-59158CD2B6EB}" type="slidenum">
              <a:rPr lang="en-US" smtClean="0"/>
              <a:t>49</a:t>
            </a:fld>
            <a:endParaRPr lang="en-US"/>
          </a:p>
        </p:txBody>
      </p:sp>
    </p:spTree>
    <p:extLst>
      <p:ext uri="{BB962C8B-B14F-4D97-AF65-F5344CB8AC3E}">
        <p14:creationId xmlns:p14="http://schemas.microsoft.com/office/powerpoint/2010/main" val="9350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6" grpId="0"/>
      <p:bldP spid="67" grpId="0" animBg="1"/>
      <p:bldP spid="3"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E558F6-9AC1-4F43-A8CF-5B7B45E909D1}"/>
              </a:ext>
            </a:extLst>
          </p:cNvPr>
          <p:cNvSpPr>
            <a:spLocks noGrp="1"/>
          </p:cNvSpPr>
          <p:nvPr>
            <p:ph type="title"/>
          </p:nvPr>
        </p:nvSpPr>
        <p:spPr/>
        <p:txBody>
          <a:bodyPr/>
          <a:lstStyle/>
          <a:p>
            <a:r>
              <a:rPr lang="en-US" dirty="0">
                <a:latin typeface="Arial" charset="0"/>
                <a:ea typeface="Arial" charset="0"/>
                <a:cs typeface="Arial" charset="0"/>
              </a:rPr>
              <a:t>Web tracking is prevalent</a:t>
            </a:r>
            <a:endParaRPr lang="en-US" dirty="0"/>
          </a:p>
        </p:txBody>
      </p:sp>
      <p:pic>
        <p:nvPicPr>
          <p:cNvPr id="2" name="Picture 1" descr="targeted ads examp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3" y="1838146"/>
            <a:ext cx="4889115" cy="2719595"/>
          </a:xfrm>
          <a:prstGeom prst="rect">
            <a:avLst/>
          </a:prstGeom>
          <a:ln>
            <a:noFill/>
          </a:ln>
          <a:effectLst>
            <a:outerShdw blurRad="292100" dist="139700" dir="2700000" algn="tl" rotWithShape="0">
              <a:srgbClr val="333333">
                <a:alpha val="65000"/>
              </a:srgbClr>
            </a:outerShdw>
          </a:effectLst>
        </p:spPr>
      </p:pic>
      <p:pic>
        <p:nvPicPr>
          <p:cNvPr id="4" name="Picture 3" descr="targeted ads examp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283" y="1546528"/>
            <a:ext cx="6496653" cy="3200400"/>
          </a:xfrm>
          <a:prstGeom prst="rect">
            <a:avLst/>
          </a:prstGeom>
          <a:ln>
            <a:noFill/>
          </a:ln>
          <a:effectLst>
            <a:outerShdw blurRad="292100" dist="139700" dir="2700000" algn="tl" rotWithShape="0">
              <a:srgbClr val="333333">
                <a:alpha val="65000"/>
              </a:srgbClr>
            </a:outerShdw>
          </a:effectLst>
        </p:spPr>
      </p:pic>
      <p:sp>
        <p:nvSpPr>
          <p:cNvPr id="11" name="Rectangle 10" descr="highlight"/>
          <p:cNvSpPr/>
          <p:nvPr/>
        </p:nvSpPr>
        <p:spPr>
          <a:xfrm>
            <a:off x="5632283" y="1546528"/>
            <a:ext cx="6496653" cy="1685402"/>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browsers"/>
          <p:cNvPicPr>
            <a:picLocks noChangeAspect="1"/>
          </p:cNvPicPr>
          <p:nvPr/>
        </p:nvPicPr>
        <p:blipFill>
          <a:blip r:embed="rId4"/>
          <a:stretch>
            <a:fillRect/>
          </a:stretch>
        </p:blipFill>
        <p:spPr>
          <a:xfrm>
            <a:off x="7871120" y="5278509"/>
            <a:ext cx="1168983" cy="744940"/>
          </a:xfrm>
          <a:prstGeom prst="rect">
            <a:avLst/>
          </a:prstGeom>
        </p:spPr>
      </p:pic>
      <p:pic>
        <p:nvPicPr>
          <p:cNvPr id="14" name="Picture 13" descr="footprint"/>
          <p:cNvPicPr>
            <a:picLocks noChangeAspect="1"/>
          </p:cNvPicPr>
          <p:nvPr/>
        </p:nvPicPr>
        <p:blipFill>
          <a:blip r:embed="rId5"/>
          <a:stretch>
            <a:fillRect/>
          </a:stretch>
        </p:blipFill>
        <p:spPr>
          <a:xfrm rot="21421692">
            <a:off x="6778255" y="5232834"/>
            <a:ext cx="1466173" cy="1466173"/>
          </a:xfrm>
          <a:prstGeom prst="rect">
            <a:avLst/>
          </a:prstGeom>
        </p:spPr>
      </p:pic>
      <p:sp>
        <p:nvSpPr>
          <p:cNvPr id="5" name="TextBox 4"/>
          <p:cNvSpPr txBox="1"/>
          <p:nvPr/>
        </p:nvSpPr>
        <p:spPr>
          <a:xfrm>
            <a:off x="1548212" y="5650979"/>
            <a:ext cx="4684296" cy="523220"/>
          </a:xfrm>
          <a:prstGeom prst="rect">
            <a:avLst/>
          </a:prstGeom>
          <a:noFill/>
        </p:spPr>
        <p:txBody>
          <a:bodyPr wrap="none" rtlCol="0">
            <a:spAutoFit/>
          </a:bodyPr>
          <a:lstStyle/>
          <a:p>
            <a:r>
              <a:rPr lang="en-US" sz="2800">
                <a:latin typeface="Arial" charset="0"/>
                <a:ea typeface="Arial" charset="0"/>
                <a:cs typeface="Arial" charset="0"/>
              </a:rPr>
              <a:t>Creates </a:t>
            </a:r>
            <a:r>
              <a:rPr lang="en-US" sz="2800" dirty="0">
                <a:latin typeface="Arial" charset="0"/>
                <a:ea typeface="Arial" charset="0"/>
                <a:cs typeface="Arial" charset="0"/>
              </a:rPr>
              <a:t>your digital footprint</a:t>
            </a:r>
          </a:p>
        </p:txBody>
      </p:sp>
      <p:sp>
        <p:nvSpPr>
          <p:cNvPr id="7" name="Slide Number Placeholder 6"/>
          <p:cNvSpPr>
            <a:spLocks noGrp="1"/>
          </p:cNvSpPr>
          <p:nvPr>
            <p:ph type="sldNum" sz="quarter" idx="12"/>
          </p:nvPr>
        </p:nvSpPr>
        <p:spPr/>
        <p:txBody>
          <a:bodyPr/>
          <a:lstStyle/>
          <a:p>
            <a:fld id="{3E5BF5F9-4D9A-9543-85E8-59158CD2B6EB}" type="slidenum">
              <a:rPr lang="en-US" smtClean="0"/>
              <a:t>5</a:t>
            </a:fld>
            <a:endParaRPr lang="en-US"/>
          </a:p>
        </p:txBody>
      </p:sp>
    </p:spTree>
    <p:extLst>
      <p:ext uri="{BB962C8B-B14F-4D97-AF65-F5344CB8AC3E}">
        <p14:creationId xmlns:p14="http://schemas.microsoft.com/office/powerpoint/2010/main" val="16969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161986" cy="1325563"/>
          </a:xfrm>
        </p:spPr>
        <p:txBody>
          <a:bodyPr>
            <a:normAutofit/>
          </a:bodyPr>
          <a:lstStyle/>
          <a:p>
            <a:r>
              <a:rPr lang="en-US" b="1" dirty="0">
                <a:solidFill>
                  <a:srgbClr val="FF0000"/>
                </a:solidFill>
                <a:latin typeface="Arial" charset="0"/>
                <a:ea typeface="Arial" charset="0"/>
                <a:cs typeface="Arial" charset="0"/>
              </a:rPr>
              <a:t>Respawning via Flash Local Stored Objects (LSOs)</a:t>
            </a:r>
          </a:p>
        </p:txBody>
      </p:sp>
      <p:sp>
        <p:nvSpPr>
          <p:cNvPr id="3" name="Content Placeholder 2"/>
          <p:cNvSpPr>
            <a:spLocks noGrp="1"/>
          </p:cNvSpPr>
          <p:nvPr>
            <p:ph idx="1"/>
          </p:nvPr>
        </p:nvSpPr>
        <p:spPr>
          <a:xfrm>
            <a:off x="898634" y="2274792"/>
            <a:ext cx="10155621" cy="4081558"/>
          </a:xfrm>
        </p:spPr>
        <p:txBody>
          <a:bodyPr>
            <a:noAutofit/>
          </a:bodyPr>
          <a:lstStyle/>
          <a:p>
            <a:r>
              <a:rPr lang="en-US" dirty="0">
                <a:latin typeface="Arial" charset="0"/>
                <a:ea typeface="Arial" charset="0"/>
                <a:cs typeface="Arial" charset="0"/>
              </a:rPr>
              <a:t>File *.sol stored in user’s machine</a:t>
            </a:r>
          </a:p>
          <a:p>
            <a:pPr lvl="1"/>
            <a:r>
              <a:rPr lang="en-US" dirty="0">
                <a:latin typeface="Arial" charset="0"/>
                <a:ea typeface="Arial" charset="0"/>
                <a:cs typeface="Arial" charset="0"/>
              </a:rPr>
              <a:t>Mac OS location: </a:t>
            </a:r>
            <a:r>
              <a:rPr lang="en-US" dirty="0">
                <a:solidFill>
                  <a:schemeClr val="accent6">
                    <a:lumMod val="50000"/>
                  </a:schemeClr>
                </a:solidFill>
                <a:latin typeface="Arial" charset="0"/>
                <a:ea typeface="Arial" charset="0"/>
                <a:cs typeface="Arial" charset="0"/>
              </a:rPr>
              <a:t>~/Library/Preferences/Macromedia/Flash Player/#</a:t>
            </a:r>
            <a:r>
              <a:rPr lang="en-US" dirty="0" err="1">
                <a:solidFill>
                  <a:schemeClr val="accent6">
                    <a:lumMod val="50000"/>
                  </a:schemeClr>
                </a:solidFill>
                <a:latin typeface="Arial" charset="0"/>
                <a:ea typeface="Arial" charset="0"/>
                <a:cs typeface="Arial" charset="0"/>
              </a:rPr>
              <a:t>SharedObjects</a:t>
            </a:r>
            <a:endParaRPr lang="en-US" dirty="0">
              <a:solidFill>
                <a:schemeClr val="accent6">
                  <a:lumMod val="50000"/>
                </a:schemeClr>
              </a:solidFill>
              <a:latin typeface="Arial" charset="0"/>
              <a:ea typeface="Arial" charset="0"/>
              <a:cs typeface="Arial" charset="0"/>
            </a:endParaRPr>
          </a:p>
          <a:p>
            <a:endParaRPr lang="en-US" dirty="0">
              <a:latin typeface="Arial" charset="0"/>
              <a:ea typeface="Arial" charset="0"/>
              <a:cs typeface="Arial" charset="0"/>
            </a:endParaRPr>
          </a:p>
          <a:p>
            <a:r>
              <a:rPr lang="en-US" dirty="0">
                <a:latin typeface="Arial" charset="0"/>
                <a:ea typeface="Arial" charset="0"/>
                <a:cs typeface="Arial" charset="0"/>
              </a:rPr>
              <a:t>Accessible through the ActionScript program in *.</a:t>
            </a:r>
            <a:r>
              <a:rPr lang="en-US" dirty="0" err="1">
                <a:latin typeface="Arial" charset="0"/>
                <a:ea typeface="Arial" charset="0"/>
                <a:cs typeface="Arial" charset="0"/>
              </a:rPr>
              <a:t>swf</a:t>
            </a:r>
            <a:endParaRPr lang="en-US" dirty="0">
              <a:latin typeface="Arial" charset="0"/>
              <a:ea typeface="Arial" charset="0"/>
              <a:cs typeface="Arial" charset="0"/>
            </a:endParaRPr>
          </a:p>
          <a:p>
            <a:pPr lvl="1"/>
            <a:r>
              <a:rPr lang="en-US" b="1" dirty="0">
                <a:latin typeface="Arial" charset="0"/>
                <a:ea typeface="Arial" charset="0"/>
                <a:cs typeface="Arial" charset="0"/>
              </a:rPr>
              <a:t>ActionScript</a:t>
            </a:r>
            <a:r>
              <a:rPr lang="en-US" dirty="0">
                <a:latin typeface="Arial" charset="0"/>
                <a:ea typeface="Arial" charset="0"/>
                <a:cs typeface="Arial" charset="0"/>
              </a:rPr>
              <a:t> is an object-oriented programming language originally developed by Macromedia Inc.</a:t>
            </a:r>
          </a:p>
          <a:p>
            <a:endParaRPr lang="en-US" dirty="0">
              <a:latin typeface="Arial" charset="0"/>
              <a:ea typeface="Arial" charset="0"/>
              <a:cs typeface="Arial" charset="0"/>
            </a:endParaRPr>
          </a:p>
          <a:p>
            <a:r>
              <a:rPr lang="en-US" dirty="0">
                <a:latin typeface="Arial" charset="0"/>
                <a:ea typeface="Arial" charset="0"/>
                <a:cs typeface="Arial" charset="0"/>
              </a:rPr>
              <a:t>The first Web tracking </a:t>
            </a:r>
            <a:r>
              <a:rPr lang="en-US" b="1" dirty="0">
                <a:solidFill>
                  <a:srgbClr val="FF0000"/>
                </a:solidFill>
                <a:latin typeface="Arial" charset="0"/>
                <a:ea typeface="Arial" charset="0"/>
                <a:cs typeface="Arial" charset="0"/>
              </a:rPr>
              <a:t>across browsers</a:t>
            </a:r>
            <a:r>
              <a:rPr lang="en-US" dirty="0">
                <a:latin typeface="Arial" charset="0"/>
                <a:ea typeface="Arial" charset="0"/>
                <a:cs typeface="Arial" charset="0"/>
              </a:rPr>
              <a:t>!</a:t>
            </a:r>
          </a:p>
          <a:p>
            <a:endParaRPr lang="en-US" dirty="0">
              <a:latin typeface="Arial" charset="0"/>
              <a:ea typeface="Arial" charset="0"/>
              <a:cs typeface="Arial" charset="0"/>
            </a:endParaRPr>
          </a:p>
          <a:p>
            <a:endParaRPr lang="en-US"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50</a:t>
            </a:fld>
            <a:endParaRPr lang="en-US" dirty="0"/>
          </a:p>
        </p:txBody>
      </p:sp>
    </p:spTree>
    <p:extLst>
      <p:ext uri="{BB962C8B-B14F-4D97-AF65-F5344CB8AC3E}">
        <p14:creationId xmlns:p14="http://schemas.microsoft.com/office/powerpoint/2010/main" val="585844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charset="0"/>
                <a:ea typeface="Arial" charset="0"/>
                <a:cs typeface="Arial" charset="0"/>
              </a:rPr>
              <a:t>Good news</a:t>
            </a:r>
          </a:p>
        </p:txBody>
      </p:sp>
      <p:sp>
        <p:nvSpPr>
          <p:cNvPr id="3" name="Content Placeholder 2"/>
          <p:cNvSpPr>
            <a:spLocks noGrp="1"/>
          </p:cNvSpPr>
          <p:nvPr>
            <p:ph idx="1"/>
          </p:nvPr>
        </p:nvSpPr>
        <p:spPr>
          <a:xfrm>
            <a:off x="869731" y="1760537"/>
            <a:ext cx="7943193" cy="3930815"/>
          </a:xfrm>
        </p:spPr>
        <p:txBody>
          <a:bodyPr>
            <a:normAutofit/>
          </a:bodyPr>
          <a:lstStyle/>
          <a:p>
            <a:r>
              <a:rPr lang="en-US" dirty="0">
                <a:latin typeface="Arial" charset="0"/>
                <a:ea typeface="Arial" charset="0"/>
                <a:cs typeface="Arial" charset="0"/>
              </a:rPr>
              <a:t>Flash plugin is progressively disappearing</a:t>
            </a:r>
          </a:p>
          <a:p>
            <a:endParaRPr lang="en-US" dirty="0">
              <a:latin typeface="Arial" charset="0"/>
              <a:ea typeface="Arial" charset="0"/>
              <a:cs typeface="Arial" charset="0"/>
            </a:endParaRPr>
          </a:p>
          <a:p>
            <a:endParaRPr lang="en-US" dirty="0">
              <a:latin typeface="Arial" charset="0"/>
              <a:ea typeface="Arial" charset="0"/>
              <a:cs typeface="Arial" charset="0"/>
            </a:endParaRPr>
          </a:p>
          <a:p>
            <a:r>
              <a:rPr lang="en-US" b="1" dirty="0">
                <a:latin typeface="Arial" charset="0"/>
                <a:ea typeface="Arial" charset="0"/>
                <a:cs typeface="Arial" charset="0"/>
              </a:rPr>
              <a:t>Adobe</a:t>
            </a:r>
            <a:r>
              <a:rPr lang="en-US" dirty="0">
                <a:latin typeface="Arial" charset="0"/>
                <a:ea typeface="Arial" charset="0"/>
                <a:cs typeface="Arial" charset="0"/>
              </a:rPr>
              <a:t> announced it will officially end development of the </a:t>
            </a:r>
            <a:r>
              <a:rPr lang="en-US" b="1" dirty="0">
                <a:latin typeface="Arial" charset="0"/>
                <a:ea typeface="Arial" charset="0"/>
                <a:cs typeface="Arial" charset="0"/>
              </a:rPr>
              <a:t>Adobe Flash</a:t>
            </a:r>
            <a:r>
              <a:rPr lang="en-US" dirty="0">
                <a:latin typeface="Arial" charset="0"/>
                <a:ea typeface="Arial" charset="0"/>
                <a:cs typeface="Arial" charset="0"/>
              </a:rPr>
              <a:t> Player at the end of 2020</a:t>
            </a:r>
          </a:p>
          <a:p>
            <a:endParaRPr lang="en-US" dirty="0">
              <a:latin typeface="Arial" charset="0"/>
              <a:ea typeface="Arial" charset="0"/>
              <a:cs typeface="Arial" charset="0"/>
            </a:endParaRPr>
          </a:p>
        </p:txBody>
      </p:sp>
      <p:pic>
        <p:nvPicPr>
          <p:cNvPr id="8" name="Picture 7" descr="flash"/>
          <p:cNvPicPr>
            <a:picLocks noChangeAspect="1"/>
          </p:cNvPicPr>
          <p:nvPr/>
        </p:nvPicPr>
        <p:blipFill>
          <a:blip r:embed="rId2"/>
          <a:stretch>
            <a:fillRect/>
          </a:stretch>
        </p:blipFill>
        <p:spPr>
          <a:xfrm>
            <a:off x="9573045" y="1690688"/>
            <a:ext cx="2035631" cy="1984740"/>
          </a:xfrm>
          <a:prstGeom prst="rect">
            <a:avLst/>
          </a:prstGeom>
        </p:spPr>
      </p:pic>
      <p:sp>
        <p:nvSpPr>
          <p:cNvPr id="4" name="Slide Number Placeholder 3"/>
          <p:cNvSpPr>
            <a:spLocks noGrp="1"/>
          </p:cNvSpPr>
          <p:nvPr>
            <p:ph type="sldNum" sz="quarter" idx="12"/>
          </p:nvPr>
        </p:nvSpPr>
        <p:spPr/>
        <p:txBody>
          <a:bodyPr/>
          <a:lstStyle/>
          <a:p>
            <a:fld id="{3E5BF5F9-4D9A-9543-85E8-59158CD2B6EB}" type="slidenum">
              <a:rPr lang="en-US" smtClean="0"/>
              <a:t>51</a:t>
            </a:fld>
            <a:endParaRPr lang="en-US"/>
          </a:p>
        </p:txBody>
      </p:sp>
    </p:spTree>
    <p:extLst>
      <p:ext uri="{BB962C8B-B14F-4D97-AF65-F5344CB8AC3E}">
        <p14:creationId xmlns:p14="http://schemas.microsoft.com/office/powerpoint/2010/main" val="74242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rgbClr val="FF0000"/>
                </a:solidFill>
                <a:latin typeface="Arial" charset="0"/>
                <a:ea typeface="Arial" charset="0"/>
                <a:cs typeface="Arial" charset="0"/>
              </a:rPr>
              <a:t>Respawning</a:t>
            </a:r>
            <a:r>
              <a:rPr lang="en-US" b="1" dirty="0">
                <a:solidFill>
                  <a:srgbClr val="FF0000"/>
                </a:solidFill>
                <a:latin typeface="Arial" charset="0"/>
                <a:ea typeface="Arial" charset="0"/>
                <a:cs typeface="Arial" charset="0"/>
              </a:rPr>
              <a:t> via </a:t>
            </a:r>
            <a:r>
              <a:rPr lang="en-US" b="1" dirty="0" err="1">
                <a:solidFill>
                  <a:srgbClr val="FF0000"/>
                </a:solidFill>
                <a:latin typeface="Arial" charset="0"/>
                <a:ea typeface="Arial" charset="0"/>
                <a:cs typeface="Arial" charset="0"/>
              </a:rPr>
              <a:t>Etag</a:t>
            </a:r>
            <a:r>
              <a:rPr lang="en-US" b="1" dirty="0">
                <a:solidFill>
                  <a:srgbClr val="FF0000"/>
                </a:solidFill>
                <a:latin typeface="Arial" charset="0"/>
                <a:ea typeface="Arial" charset="0"/>
                <a:cs typeface="Arial" charset="0"/>
              </a:rPr>
              <a:t> header</a:t>
            </a:r>
          </a:p>
        </p:txBody>
      </p:sp>
      <p:sp>
        <p:nvSpPr>
          <p:cNvPr id="3" name="Content Placeholder 2"/>
          <p:cNvSpPr>
            <a:spLocks noGrp="1"/>
          </p:cNvSpPr>
          <p:nvPr>
            <p:ph idx="1"/>
          </p:nvPr>
        </p:nvSpPr>
        <p:spPr/>
        <p:txBody>
          <a:bodyPr/>
          <a:lstStyle/>
          <a:p>
            <a:r>
              <a:rPr lang="en-US" dirty="0" err="1">
                <a:latin typeface="Arial" charset="0"/>
                <a:ea typeface="Arial" charset="0"/>
                <a:cs typeface="Arial" charset="0"/>
              </a:rPr>
              <a:t>ETag</a:t>
            </a:r>
            <a:r>
              <a:rPr lang="en-US" dirty="0">
                <a:latin typeface="Arial" charset="0"/>
                <a:ea typeface="Arial" charset="0"/>
                <a:cs typeface="Arial" charset="0"/>
              </a:rPr>
              <a:t> HTTP header is a caching mechanism</a:t>
            </a:r>
          </a:p>
        </p:txBody>
      </p:sp>
      <p:sp>
        <p:nvSpPr>
          <p:cNvPr id="7" name="Rectangle 6" descr="&quot;&quot;"/>
          <p:cNvSpPr/>
          <p:nvPr/>
        </p:nvSpPr>
        <p:spPr>
          <a:xfrm>
            <a:off x="1981201" y="2559272"/>
            <a:ext cx="2223911" cy="323764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descr="&quot;&quot;"/>
          <p:cNvSpPr/>
          <p:nvPr/>
        </p:nvSpPr>
        <p:spPr>
          <a:xfrm>
            <a:off x="8470414" y="2559272"/>
            <a:ext cx="1740386" cy="323764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p:cNvSpPr txBox="1"/>
          <p:nvPr/>
        </p:nvSpPr>
        <p:spPr>
          <a:xfrm>
            <a:off x="8654815" y="2189940"/>
            <a:ext cx="780232" cy="369332"/>
          </a:xfrm>
          <a:prstGeom prst="rect">
            <a:avLst/>
          </a:prstGeom>
          <a:noFill/>
        </p:spPr>
        <p:txBody>
          <a:bodyPr wrap="none" rtlCol="0">
            <a:spAutoFit/>
          </a:bodyPr>
          <a:lstStyle/>
          <a:p>
            <a:r>
              <a:rPr lang="en-US" dirty="0" err="1"/>
              <a:t>A.com</a:t>
            </a:r>
            <a:endParaRPr lang="en-US" dirty="0"/>
          </a:p>
        </p:txBody>
      </p:sp>
      <p:cxnSp>
        <p:nvCxnSpPr>
          <p:cNvPr id="12" name="Straight Arrow Connector 11" descr="arrow"/>
          <p:cNvCxnSpPr/>
          <p:nvPr/>
        </p:nvCxnSpPr>
        <p:spPr>
          <a:xfrm>
            <a:off x="4205112" y="3045182"/>
            <a:ext cx="4265303" cy="0"/>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496708" y="2534089"/>
            <a:ext cx="1277839" cy="369332"/>
          </a:xfrm>
          <a:prstGeom prst="rect">
            <a:avLst/>
          </a:prstGeom>
          <a:noFill/>
        </p:spPr>
        <p:txBody>
          <a:bodyPr wrap="none" rtlCol="0">
            <a:spAutoFit/>
          </a:bodyPr>
          <a:lstStyle/>
          <a:p>
            <a:r>
              <a:rPr lang="en-US" i="1" dirty="0"/>
              <a:t>GET</a:t>
            </a:r>
            <a:r>
              <a:rPr lang="en-US" dirty="0"/>
              <a:t>: </a:t>
            </a:r>
            <a:r>
              <a:rPr lang="en-US" dirty="0" err="1"/>
              <a:t>A.com</a:t>
            </a:r>
            <a:endParaRPr lang="en-US" dirty="0"/>
          </a:p>
        </p:txBody>
      </p:sp>
      <p:cxnSp>
        <p:nvCxnSpPr>
          <p:cNvPr id="15" name="Straight Arrow Connector 14" descr="arrow"/>
          <p:cNvCxnSpPr/>
          <p:nvPr/>
        </p:nvCxnSpPr>
        <p:spPr>
          <a:xfrm flipH="1" flipV="1">
            <a:off x="4205111" y="3866462"/>
            <a:ext cx="4265304" cy="1"/>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4496707" y="3116653"/>
            <a:ext cx="2980303" cy="646331"/>
          </a:xfrm>
          <a:prstGeom prst="rect">
            <a:avLst/>
          </a:prstGeom>
          <a:noFill/>
        </p:spPr>
        <p:txBody>
          <a:bodyPr wrap="none" rtlCol="0">
            <a:spAutoFit/>
          </a:bodyPr>
          <a:lstStyle/>
          <a:p>
            <a:r>
              <a:rPr lang="en-US" i="1" dirty="0"/>
              <a:t>200 OK</a:t>
            </a:r>
          </a:p>
          <a:p>
            <a:r>
              <a:rPr lang="en-US" i="1" dirty="0" err="1"/>
              <a:t>Etag</a:t>
            </a:r>
            <a:r>
              <a:rPr lang="en-US" i="1" dirty="0"/>
              <a:t>: “</a:t>
            </a:r>
            <a:r>
              <a:rPr lang="nl-NL" dirty="0">
                <a:solidFill>
                  <a:srgbClr val="000000"/>
                </a:solidFill>
                <a:cs typeface="Courier"/>
              </a:rPr>
              <a:t>x234dff”, max-</a:t>
            </a:r>
            <a:r>
              <a:rPr lang="nl-NL" dirty="0" err="1">
                <a:solidFill>
                  <a:srgbClr val="000000"/>
                </a:solidFill>
                <a:cs typeface="Courier"/>
              </a:rPr>
              <a:t>age</a:t>
            </a:r>
            <a:r>
              <a:rPr lang="nl-NL" dirty="0">
                <a:solidFill>
                  <a:srgbClr val="000000"/>
                </a:solidFill>
                <a:cs typeface="Courier"/>
              </a:rPr>
              <a:t>=120</a:t>
            </a:r>
            <a:endParaRPr lang="en-US" i="1" dirty="0">
              <a:solidFill>
                <a:srgbClr val="000000"/>
              </a:solidFill>
            </a:endParaRPr>
          </a:p>
        </p:txBody>
      </p:sp>
      <p:cxnSp>
        <p:nvCxnSpPr>
          <p:cNvPr id="19" name="Straight Arrow Connector 18" descr="arrow"/>
          <p:cNvCxnSpPr/>
          <p:nvPr/>
        </p:nvCxnSpPr>
        <p:spPr>
          <a:xfrm>
            <a:off x="4205112" y="4722531"/>
            <a:ext cx="4265303" cy="1"/>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4496708" y="4039555"/>
            <a:ext cx="2625325" cy="646331"/>
          </a:xfrm>
          <a:prstGeom prst="rect">
            <a:avLst/>
          </a:prstGeom>
          <a:noFill/>
        </p:spPr>
        <p:txBody>
          <a:bodyPr wrap="none" rtlCol="0">
            <a:spAutoFit/>
          </a:bodyPr>
          <a:lstStyle/>
          <a:p>
            <a:r>
              <a:rPr lang="en-US" i="1" dirty="0"/>
              <a:t>GET</a:t>
            </a:r>
            <a:r>
              <a:rPr lang="en-US" dirty="0"/>
              <a:t>: </a:t>
            </a:r>
            <a:r>
              <a:rPr lang="en-US" dirty="0" err="1"/>
              <a:t>A.com</a:t>
            </a:r>
            <a:endParaRPr lang="en-US" dirty="0"/>
          </a:p>
          <a:p>
            <a:r>
              <a:rPr lang="en-US" i="1" dirty="0"/>
              <a:t>If-None-Match: “</a:t>
            </a:r>
            <a:r>
              <a:rPr lang="nl-NL" dirty="0">
                <a:solidFill>
                  <a:srgbClr val="000000"/>
                </a:solidFill>
                <a:cs typeface="Courier"/>
              </a:rPr>
              <a:t>x234dff”</a:t>
            </a:r>
            <a:endParaRPr lang="en-US" i="1" dirty="0">
              <a:solidFill>
                <a:srgbClr val="000000"/>
              </a:solidFill>
            </a:endParaRPr>
          </a:p>
        </p:txBody>
      </p:sp>
      <p:sp>
        <p:nvSpPr>
          <p:cNvPr id="23" name="TextBox 22" descr="&quot;&quot;"/>
          <p:cNvSpPr txBox="1"/>
          <p:nvPr/>
        </p:nvSpPr>
        <p:spPr>
          <a:xfrm>
            <a:off x="4905087" y="2891294"/>
            <a:ext cx="363029" cy="307777"/>
          </a:xfrm>
          <a:prstGeom prst="rect">
            <a:avLst/>
          </a:prstGeom>
          <a:solidFill>
            <a:schemeClr val="bg1">
              <a:lumMod val="75000"/>
            </a:schemeClr>
          </a:solidFill>
          <a:ln>
            <a:solidFill>
              <a:schemeClr val="bg1">
                <a:lumMod val="50000"/>
              </a:schemeClr>
            </a:solidFill>
          </a:ln>
        </p:spPr>
        <p:txBody>
          <a:bodyPr wrap="square" rtlCol="0">
            <a:spAutoFit/>
          </a:bodyPr>
          <a:lstStyle/>
          <a:p>
            <a:endParaRPr lang="en-US" sz="1400" b="1" dirty="0">
              <a:latin typeface="Abadi MT Condensed Light"/>
              <a:cs typeface="Abadi MT Condensed Light"/>
            </a:endParaRPr>
          </a:p>
        </p:txBody>
      </p:sp>
      <p:sp>
        <p:nvSpPr>
          <p:cNvPr id="24" name="Rectangle 23" descr="&quot;&quot;"/>
          <p:cNvSpPr/>
          <p:nvPr/>
        </p:nvSpPr>
        <p:spPr>
          <a:xfrm>
            <a:off x="2083701" y="3762984"/>
            <a:ext cx="1972665" cy="1170681"/>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endParaRPr lang="en-US" dirty="0"/>
          </a:p>
        </p:txBody>
      </p:sp>
      <p:sp>
        <p:nvSpPr>
          <p:cNvPr id="25" name="TextBox 24" descr="&quot;&quot;"/>
          <p:cNvSpPr txBox="1"/>
          <p:nvPr/>
        </p:nvSpPr>
        <p:spPr>
          <a:xfrm>
            <a:off x="4732089" y="3722908"/>
            <a:ext cx="363029" cy="307777"/>
          </a:xfrm>
          <a:prstGeom prst="rect">
            <a:avLst/>
          </a:prstGeom>
          <a:solidFill>
            <a:schemeClr val="bg1">
              <a:lumMod val="75000"/>
            </a:schemeClr>
          </a:solidFill>
          <a:ln>
            <a:solidFill>
              <a:schemeClr val="bg1">
                <a:lumMod val="50000"/>
              </a:schemeClr>
            </a:solidFill>
          </a:ln>
        </p:spPr>
        <p:txBody>
          <a:bodyPr wrap="square" rtlCol="0">
            <a:spAutoFit/>
          </a:bodyPr>
          <a:lstStyle/>
          <a:p>
            <a:endParaRPr lang="en-US" sz="1400" b="1" dirty="0">
              <a:latin typeface="Abadi MT Condensed Light"/>
              <a:cs typeface="Abadi MT Condensed Light"/>
            </a:endParaRPr>
          </a:p>
        </p:txBody>
      </p:sp>
      <p:sp>
        <p:nvSpPr>
          <p:cNvPr id="26" name="TextBox 25" descr="&quot;&quot;"/>
          <p:cNvSpPr txBox="1"/>
          <p:nvPr/>
        </p:nvSpPr>
        <p:spPr>
          <a:xfrm>
            <a:off x="5215632" y="3712573"/>
            <a:ext cx="908591" cy="307777"/>
          </a:xfrm>
          <a:prstGeom prst="rect">
            <a:avLst/>
          </a:prstGeom>
          <a:solidFill>
            <a:schemeClr val="bg1">
              <a:lumMod val="75000"/>
            </a:schemeClr>
          </a:solidFill>
          <a:ln>
            <a:solidFill>
              <a:schemeClr val="bg1">
                <a:lumMod val="50000"/>
              </a:schemeClr>
            </a:solidFill>
          </a:ln>
        </p:spPr>
        <p:txBody>
          <a:bodyPr wrap="square" rtlCol="0">
            <a:spAutoFit/>
          </a:bodyPr>
          <a:lstStyle/>
          <a:p>
            <a:r>
              <a:rPr lang="en-US" sz="1400" b="1" dirty="0">
                <a:latin typeface="Abadi MT Condensed Light"/>
                <a:cs typeface="Abadi MT Condensed Light"/>
              </a:rPr>
              <a:t>(html body)</a:t>
            </a:r>
          </a:p>
        </p:txBody>
      </p:sp>
      <p:sp>
        <p:nvSpPr>
          <p:cNvPr id="31" name="TextBox 30"/>
          <p:cNvSpPr txBox="1"/>
          <p:nvPr/>
        </p:nvSpPr>
        <p:spPr>
          <a:xfrm>
            <a:off x="2134230" y="3851088"/>
            <a:ext cx="1764836" cy="1200329"/>
          </a:xfrm>
          <a:prstGeom prst="rect">
            <a:avLst/>
          </a:prstGeom>
          <a:noFill/>
        </p:spPr>
        <p:txBody>
          <a:bodyPr wrap="square" rtlCol="0">
            <a:spAutoFit/>
          </a:bodyPr>
          <a:lstStyle/>
          <a:p>
            <a:r>
              <a:rPr lang="nl-NL" b="1" dirty="0" err="1">
                <a:latin typeface="Abadi MT Condensed Light"/>
                <a:cs typeface="Abadi MT Condensed Light"/>
              </a:rPr>
              <a:t>A.com</a:t>
            </a:r>
            <a:r>
              <a:rPr lang="nl-NL" b="1" dirty="0">
                <a:solidFill>
                  <a:srgbClr val="000000"/>
                </a:solidFill>
                <a:cs typeface="Courier"/>
              </a:rPr>
              <a:t>:</a:t>
            </a:r>
            <a:endParaRPr lang="nl-NL" b="1" dirty="0">
              <a:latin typeface="Abadi MT Condensed Light"/>
              <a:cs typeface="Abadi MT Condensed Light"/>
            </a:endParaRPr>
          </a:p>
          <a:p>
            <a:r>
              <a:rPr lang="nl-NL" dirty="0">
                <a:latin typeface="Abadi MT Condensed Light"/>
                <a:cs typeface="Abadi MT Condensed Light"/>
              </a:rPr>
              <a:t>token = “x234dff”</a:t>
            </a:r>
          </a:p>
          <a:p>
            <a:endParaRPr lang="nl-NL" dirty="0">
              <a:solidFill>
                <a:srgbClr val="000000"/>
              </a:solidFill>
              <a:latin typeface="Abadi MT Condensed Light"/>
              <a:cs typeface="Courier"/>
            </a:endParaRPr>
          </a:p>
          <a:p>
            <a:endParaRPr lang="en-US" dirty="0">
              <a:latin typeface="Abadi MT Condensed Light"/>
              <a:cs typeface="Abadi MT Condensed Light"/>
            </a:endParaRPr>
          </a:p>
        </p:txBody>
      </p:sp>
      <p:sp>
        <p:nvSpPr>
          <p:cNvPr id="38" name="TextBox 37"/>
          <p:cNvSpPr txBox="1"/>
          <p:nvPr/>
        </p:nvSpPr>
        <p:spPr>
          <a:xfrm>
            <a:off x="2520972" y="4471217"/>
            <a:ext cx="908591" cy="307777"/>
          </a:xfrm>
          <a:prstGeom prst="rect">
            <a:avLst/>
          </a:prstGeom>
          <a:solidFill>
            <a:schemeClr val="bg1">
              <a:lumMod val="75000"/>
            </a:schemeClr>
          </a:solidFill>
          <a:ln>
            <a:solidFill>
              <a:schemeClr val="bg1">
                <a:lumMod val="50000"/>
              </a:schemeClr>
            </a:solidFill>
          </a:ln>
        </p:spPr>
        <p:txBody>
          <a:bodyPr wrap="square" rtlCol="0">
            <a:spAutoFit/>
          </a:bodyPr>
          <a:lstStyle/>
          <a:p>
            <a:r>
              <a:rPr lang="en-US" sz="1400" b="1" dirty="0">
                <a:latin typeface="Abadi MT Condensed Light"/>
                <a:cs typeface="Abadi MT Condensed Light"/>
              </a:rPr>
              <a:t>(html body)</a:t>
            </a:r>
          </a:p>
        </p:txBody>
      </p:sp>
      <p:sp>
        <p:nvSpPr>
          <p:cNvPr id="39" name="Rectangle 38"/>
          <p:cNvSpPr/>
          <p:nvPr/>
        </p:nvSpPr>
        <p:spPr>
          <a:xfrm>
            <a:off x="2083702" y="3403043"/>
            <a:ext cx="1645177" cy="369332"/>
          </a:xfrm>
          <a:prstGeom prst="rect">
            <a:avLst/>
          </a:prstGeom>
        </p:spPr>
        <p:txBody>
          <a:bodyPr wrap="none">
            <a:spAutoFit/>
          </a:bodyPr>
          <a:lstStyle/>
          <a:p>
            <a:r>
              <a:rPr lang="en-US" dirty="0"/>
              <a:t>Resource cache</a:t>
            </a:r>
          </a:p>
        </p:txBody>
      </p:sp>
      <p:pic>
        <p:nvPicPr>
          <p:cNvPr id="40" name="Picture 39" descr="browser"/>
          <p:cNvPicPr>
            <a:picLocks noChangeAspect="1"/>
          </p:cNvPicPr>
          <p:nvPr/>
        </p:nvPicPr>
        <p:blipFill>
          <a:blip r:embed="rId2"/>
          <a:stretch>
            <a:fillRect/>
          </a:stretch>
        </p:blipFill>
        <p:spPr>
          <a:xfrm>
            <a:off x="2028624" y="2591926"/>
            <a:ext cx="490575" cy="473293"/>
          </a:xfrm>
          <a:prstGeom prst="rect">
            <a:avLst/>
          </a:prstGeom>
        </p:spPr>
      </p:pic>
      <p:sp>
        <p:nvSpPr>
          <p:cNvPr id="41" name="TextBox 40" descr="&quot;&quot;"/>
          <p:cNvSpPr txBox="1"/>
          <p:nvPr/>
        </p:nvSpPr>
        <p:spPr>
          <a:xfrm>
            <a:off x="4732089" y="4613408"/>
            <a:ext cx="363029" cy="307777"/>
          </a:xfrm>
          <a:prstGeom prst="rect">
            <a:avLst/>
          </a:prstGeom>
          <a:solidFill>
            <a:schemeClr val="bg1">
              <a:lumMod val="75000"/>
            </a:schemeClr>
          </a:solidFill>
          <a:ln>
            <a:solidFill>
              <a:schemeClr val="bg1">
                <a:lumMod val="50000"/>
              </a:schemeClr>
            </a:solidFill>
          </a:ln>
        </p:spPr>
        <p:txBody>
          <a:bodyPr wrap="square" rtlCol="0">
            <a:spAutoFit/>
          </a:bodyPr>
          <a:lstStyle/>
          <a:p>
            <a:endParaRPr lang="en-US" sz="1400" b="1" dirty="0">
              <a:latin typeface="Abadi MT Condensed Light"/>
              <a:cs typeface="Abadi MT Condensed Light"/>
            </a:endParaRPr>
          </a:p>
        </p:txBody>
      </p:sp>
      <p:cxnSp>
        <p:nvCxnSpPr>
          <p:cNvPr id="43" name="Straight Arrow Connector 42" descr="arrow"/>
          <p:cNvCxnSpPr/>
          <p:nvPr/>
        </p:nvCxnSpPr>
        <p:spPr>
          <a:xfrm flipH="1" flipV="1">
            <a:off x="4205111" y="5608703"/>
            <a:ext cx="4265304" cy="1"/>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52" name="Curved Left Arrow 51" descr="arrow"/>
          <p:cNvSpPr/>
          <p:nvPr/>
        </p:nvSpPr>
        <p:spPr>
          <a:xfrm>
            <a:off x="8470415" y="4685885"/>
            <a:ext cx="344326" cy="996203"/>
          </a:xfrm>
          <a:prstGeom prst="curvedLeftArrow">
            <a:avLst>
              <a:gd name="adj1" fmla="val 22210"/>
              <a:gd name="adj2" fmla="val 50000"/>
              <a:gd name="adj3" fmla="val 25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53" name="TextBox 52"/>
          <p:cNvSpPr txBox="1"/>
          <p:nvPr/>
        </p:nvSpPr>
        <p:spPr>
          <a:xfrm>
            <a:off x="8814742" y="4691451"/>
            <a:ext cx="1352691" cy="646331"/>
          </a:xfrm>
          <a:prstGeom prst="rect">
            <a:avLst/>
          </a:prstGeom>
          <a:noFill/>
        </p:spPr>
        <p:txBody>
          <a:bodyPr wrap="none" rtlCol="0">
            <a:spAutoFit/>
          </a:bodyPr>
          <a:lstStyle/>
          <a:p>
            <a:r>
              <a:rPr lang="en-US" dirty="0" err="1"/>
              <a:t>A.com</a:t>
            </a:r>
            <a:r>
              <a:rPr lang="en-US" dirty="0"/>
              <a:t> has </a:t>
            </a:r>
          </a:p>
          <a:p>
            <a:r>
              <a:rPr lang="en-US" dirty="0"/>
              <a:t>not changed</a:t>
            </a:r>
          </a:p>
        </p:txBody>
      </p:sp>
      <p:sp>
        <p:nvSpPr>
          <p:cNvPr id="54" name="TextBox 53"/>
          <p:cNvSpPr txBox="1"/>
          <p:nvPr/>
        </p:nvSpPr>
        <p:spPr>
          <a:xfrm>
            <a:off x="4377707" y="4911777"/>
            <a:ext cx="1851802" cy="646331"/>
          </a:xfrm>
          <a:prstGeom prst="rect">
            <a:avLst/>
          </a:prstGeom>
          <a:noFill/>
        </p:spPr>
        <p:txBody>
          <a:bodyPr wrap="none" rtlCol="0">
            <a:spAutoFit/>
          </a:bodyPr>
          <a:lstStyle/>
          <a:p>
            <a:r>
              <a:rPr lang="en-US" i="1" dirty="0"/>
              <a:t>304 Not Modified</a:t>
            </a:r>
            <a:endParaRPr lang="en-US" dirty="0"/>
          </a:p>
          <a:p>
            <a:r>
              <a:rPr lang="en-US" i="1" dirty="0" err="1"/>
              <a:t>Etag</a:t>
            </a:r>
            <a:r>
              <a:rPr lang="en-US" i="1" dirty="0"/>
              <a:t>: “</a:t>
            </a:r>
            <a:r>
              <a:rPr lang="nl-NL" dirty="0">
                <a:solidFill>
                  <a:srgbClr val="000000"/>
                </a:solidFill>
                <a:cs typeface="Courier"/>
              </a:rPr>
              <a:t>x234dff”</a:t>
            </a:r>
            <a:endParaRPr lang="en-US" i="1" dirty="0">
              <a:solidFill>
                <a:srgbClr val="000000"/>
              </a:solidFill>
            </a:endParaRPr>
          </a:p>
        </p:txBody>
      </p:sp>
      <p:sp>
        <p:nvSpPr>
          <p:cNvPr id="55" name="TextBox 54" descr="&quot;&quot;"/>
          <p:cNvSpPr txBox="1"/>
          <p:nvPr/>
        </p:nvSpPr>
        <p:spPr>
          <a:xfrm>
            <a:off x="4702974" y="5539294"/>
            <a:ext cx="363029" cy="307777"/>
          </a:xfrm>
          <a:prstGeom prst="rect">
            <a:avLst/>
          </a:prstGeom>
          <a:solidFill>
            <a:schemeClr val="bg1">
              <a:lumMod val="75000"/>
            </a:schemeClr>
          </a:solidFill>
          <a:ln>
            <a:solidFill>
              <a:schemeClr val="bg1">
                <a:lumMod val="50000"/>
              </a:schemeClr>
            </a:solidFill>
          </a:ln>
        </p:spPr>
        <p:txBody>
          <a:bodyPr wrap="square" rtlCol="0">
            <a:spAutoFit/>
          </a:bodyPr>
          <a:lstStyle/>
          <a:p>
            <a:endParaRPr lang="en-US" sz="1400" b="1" dirty="0">
              <a:latin typeface="Abadi MT Condensed Light"/>
              <a:cs typeface="Abadi MT Condensed Light"/>
            </a:endParaRPr>
          </a:p>
        </p:txBody>
      </p:sp>
      <p:sp>
        <p:nvSpPr>
          <p:cNvPr id="56" name="Curved Left Arrow 55" descr="arrow"/>
          <p:cNvSpPr/>
          <p:nvPr/>
        </p:nvSpPr>
        <p:spPr>
          <a:xfrm>
            <a:off x="8450652" y="2967590"/>
            <a:ext cx="344326" cy="996203"/>
          </a:xfrm>
          <a:prstGeom prst="curvedLeftArrow">
            <a:avLst>
              <a:gd name="adj1" fmla="val 22210"/>
              <a:gd name="adj2" fmla="val 50000"/>
              <a:gd name="adj3" fmla="val 25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52</a:t>
            </a:fld>
            <a:endParaRPr lang="en-US"/>
          </a:p>
        </p:txBody>
      </p:sp>
    </p:spTree>
    <p:extLst>
      <p:ext uri="{BB962C8B-B14F-4D97-AF65-F5344CB8AC3E}">
        <p14:creationId xmlns:p14="http://schemas.microsoft.com/office/powerpoint/2010/main" val="9858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8" grpId="0" animBg="1"/>
      <p:bldP spid="41" grpId="0" animBg="1"/>
      <p:bldP spid="52" grpId="0" animBg="1"/>
      <p:bldP spid="53" grpId="0"/>
      <p:bldP spid="54" grpId="0"/>
      <p:bldP spid="5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358" y="97801"/>
            <a:ext cx="10515600" cy="1325563"/>
          </a:xfrm>
        </p:spPr>
        <p:txBody>
          <a:bodyPr/>
          <a:lstStyle/>
          <a:p>
            <a:r>
              <a:rPr lang="en-US" b="1" dirty="0">
                <a:solidFill>
                  <a:srgbClr val="FF0000"/>
                </a:solidFill>
                <a:latin typeface="Arial" charset="0"/>
                <a:ea typeface="Arial" charset="0"/>
                <a:cs typeface="Arial" charset="0"/>
              </a:rPr>
              <a:t>Respawning via </a:t>
            </a:r>
            <a:r>
              <a:rPr lang="en-US" b="1" dirty="0" err="1">
                <a:solidFill>
                  <a:srgbClr val="FF0000"/>
                </a:solidFill>
                <a:latin typeface="Arial" charset="0"/>
                <a:ea typeface="Arial" charset="0"/>
                <a:cs typeface="Arial" charset="0"/>
              </a:rPr>
              <a:t>ETag</a:t>
            </a:r>
            <a:r>
              <a:rPr lang="en-US" b="1" dirty="0">
                <a:solidFill>
                  <a:srgbClr val="FF0000"/>
                </a:solidFill>
                <a:latin typeface="Arial" charset="0"/>
                <a:ea typeface="Arial" charset="0"/>
                <a:cs typeface="Arial" charset="0"/>
              </a:rPr>
              <a:t> header</a:t>
            </a:r>
          </a:p>
        </p:txBody>
      </p:sp>
      <p:sp>
        <p:nvSpPr>
          <p:cNvPr id="4" name="Rectangle 3"/>
          <p:cNvSpPr/>
          <p:nvPr/>
        </p:nvSpPr>
        <p:spPr>
          <a:xfrm>
            <a:off x="491358" y="1528412"/>
            <a:ext cx="8269118" cy="3323987"/>
          </a:xfrm>
          <a:prstGeom prst="rect">
            <a:avLst/>
          </a:prstGeom>
        </p:spPr>
        <p:txBody>
          <a:bodyPr wrap="square">
            <a:spAutoFit/>
          </a:bodyPr>
          <a:lstStyle/>
          <a:p>
            <a:r>
              <a:rPr lang="en-US" sz="1400" dirty="0">
                <a:latin typeface="Courier"/>
                <a:cs typeface="Courier"/>
              </a:rPr>
              <a:t>INITIAL REQUEST HEADER:</a:t>
            </a:r>
          </a:p>
          <a:p>
            <a:r>
              <a:rPr lang="nl-NL" sz="1400" dirty="0">
                <a:latin typeface="Courier"/>
                <a:cs typeface="Courier"/>
              </a:rPr>
              <a:t>  GET /</a:t>
            </a:r>
            <a:r>
              <a:rPr lang="nl-NL" sz="1400" dirty="0" err="1">
                <a:latin typeface="Courier"/>
                <a:cs typeface="Courier"/>
              </a:rPr>
              <a:t>i.js</a:t>
            </a:r>
            <a:r>
              <a:rPr lang="nl-NL" sz="1400" dirty="0">
                <a:latin typeface="Courier"/>
                <a:cs typeface="Courier"/>
              </a:rPr>
              <a:t> HTTP/1.1</a:t>
            </a:r>
          </a:p>
          <a:p>
            <a:r>
              <a:rPr lang="nl-NL" sz="1400" dirty="0">
                <a:latin typeface="Courier"/>
                <a:cs typeface="Courier"/>
              </a:rPr>
              <a:t>  Host: </a:t>
            </a:r>
            <a:r>
              <a:rPr lang="nl-NL" sz="1400" dirty="0" err="1">
                <a:latin typeface="Courier"/>
                <a:cs typeface="Courier"/>
              </a:rPr>
              <a:t>i.kissmetrics.com</a:t>
            </a:r>
            <a:endParaRPr lang="nl-NL" sz="1400" dirty="0">
              <a:latin typeface="Courier"/>
              <a:cs typeface="Courier"/>
            </a:endParaRPr>
          </a:p>
          <a:p>
            <a:endParaRPr lang="nl-NL" sz="1400" dirty="0">
              <a:latin typeface="Courier"/>
              <a:cs typeface="Courier"/>
            </a:endParaRPr>
          </a:p>
          <a:p>
            <a:r>
              <a:rPr lang="nl-NL" sz="1400" dirty="0">
                <a:latin typeface="Courier"/>
                <a:cs typeface="Courier"/>
              </a:rPr>
              <a:t>INITIAL RESPONSE HEADER:</a:t>
            </a:r>
          </a:p>
          <a:p>
            <a:r>
              <a:rPr lang="nl-NL" sz="1400" dirty="0">
                <a:latin typeface="Courier"/>
                <a:cs typeface="Courier"/>
              </a:rPr>
              <a:t>  </a:t>
            </a:r>
            <a:r>
              <a:rPr lang="nl-NL" sz="1400" dirty="0" err="1">
                <a:latin typeface="Courier"/>
                <a:cs typeface="Courier"/>
              </a:rPr>
              <a:t>Etag</a:t>
            </a:r>
            <a:r>
              <a:rPr lang="nl-NL" sz="1400" dirty="0">
                <a:latin typeface="Courier"/>
                <a:cs typeface="Courier"/>
              </a:rPr>
              <a:t>: "</a:t>
            </a:r>
            <a:r>
              <a:rPr lang="nl-NL" sz="1400" dirty="0">
                <a:solidFill>
                  <a:srgbClr val="FF0000"/>
                </a:solidFill>
                <a:latin typeface="Courier"/>
                <a:cs typeface="Courier"/>
              </a:rPr>
              <a:t>Z9iGGN1n1-zeVqbgzrlKkl39hiY</a:t>
            </a:r>
            <a:r>
              <a:rPr lang="nl-NL" sz="1400" dirty="0">
                <a:latin typeface="Courier"/>
                <a:cs typeface="Courier"/>
              </a:rPr>
              <a:t>"</a:t>
            </a:r>
          </a:p>
          <a:p>
            <a:r>
              <a:rPr lang="fr-FR" sz="1400" dirty="0">
                <a:latin typeface="Courier"/>
                <a:cs typeface="Courier"/>
              </a:rPr>
              <a:t>  Expires: Sun, 12 </a:t>
            </a:r>
            <a:r>
              <a:rPr lang="fr-FR" sz="1400" dirty="0" err="1">
                <a:latin typeface="Courier"/>
                <a:cs typeface="Courier"/>
              </a:rPr>
              <a:t>Dec</a:t>
            </a:r>
            <a:r>
              <a:rPr lang="fr-FR" sz="1400" dirty="0">
                <a:latin typeface="Courier"/>
                <a:cs typeface="Courier"/>
              </a:rPr>
              <a:t> 2038 01:19:31 GMT</a:t>
            </a:r>
          </a:p>
          <a:p>
            <a:r>
              <a:rPr lang="en-US" sz="1400" dirty="0">
                <a:latin typeface="Courier"/>
                <a:cs typeface="Courier"/>
              </a:rPr>
              <a:t>  Last-Modified: Wed, 27 Jul 2011 00:19:31 GMT</a:t>
            </a:r>
          </a:p>
          <a:p>
            <a:r>
              <a:rPr lang="en-US" sz="1400" dirty="0">
                <a:latin typeface="Courier"/>
                <a:cs typeface="Courier"/>
              </a:rPr>
              <a:t>  Set-Cookie: _</a:t>
            </a:r>
            <a:r>
              <a:rPr lang="en-US" sz="1400" dirty="0" err="1">
                <a:latin typeface="Courier"/>
                <a:cs typeface="Courier"/>
              </a:rPr>
              <a:t>km_cid</a:t>
            </a:r>
            <a:r>
              <a:rPr lang="en-US" sz="1400" dirty="0">
                <a:latin typeface="Courier"/>
                <a:cs typeface="Courier"/>
              </a:rPr>
              <a:t>=</a:t>
            </a:r>
            <a:r>
              <a:rPr lang="en-US" sz="1400" dirty="0">
                <a:solidFill>
                  <a:srgbClr val="FF0000"/>
                </a:solidFill>
                <a:latin typeface="Courier"/>
                <a:cs typeface="Courier"/>
              </a:rPr>
              <a:t>Z9iGGN1n1-zeVqbgzrlKkl39hiY</a:t>
            </a:r>
            <a:r>
              <a:rPr lang="en-US" sz="1400" dirty="0">
                <a:latin typeface="Courier"/>
                <a:cs typeface="Courier"/>
              </a:rPr>
              <a:t>;</a:t>
            </a:r>
          </a:p>
          <a:p>
            <a:r>
              <a:rPr lang="en-US" sz="1400" dirty="0">
                <a:latin typeface="Courier"/>
                <a:cs typeface="Courier"/>
              </a:rPr>
              <a:t>              expires=Sun, 12 Dec 2038 01:19:31  </a:t>
            </a:r>
            <a:r>
              <a:rPr lang="en-US" sz="1400" dirty="0" err="1">
                <a:latin typeface="Courier"/>
                <a:cs typeface="Courier"/>
              </a:rPr>
              <a:t>GMT;path</a:t>
            </a:r>
            <a:r>
              <a:rPr lang="en-US" sz="1400" dirty="0">
                <a:latin typeface="Courier"/>
                <a:cs typeface="Courier"/>
              </a:rPr>
              <a:t>=/;</a:t>
            </a:r>
          </a:p>
          <a:p>
            <a:endParaRPr lang="en-US" sz="1400" dirty="0">
              <a:latin typeface="Courier"/>
              <a:cs typeface="Courier"/>
            </a:endParaRPr>
          </a:p>
          <a:p>
            <a:r>
              <a:rPr lang="en-US" sz="1400" dirty="0">
                <a:latin typeface="Courier"/>
                <a:cs typeface="Courier"/>
              </a:rPr>
              <a:t>SUBSEQUENT REQUEST HEADER (PRIVATE BROWSING MODE WITH ALL COOKIES BLOCKED):</a:t>
            </a:r>
          </a:p>
          <a:p>
            <a:r>
              <a:rPr lang="nl-NL" sz="1400" dirty="0">
                <a:latin typeface="Courier"/>
                <a:cs typeface="Courier"/>
              </a:rPr>
              <a:t>  GET /</a:t>
            </a:r>
            <a:r>
              <a:rPr lang="nl-NL" sz="1400" dirty="0" err="1">
                <a:latin typeface="Courier"/>
                <a:cs typeface="Courier"/>
              </a:rPr>
              <a:t>i.js</a:t>
            </a:r>
            <a:r>
              <a:rPr lang="nl-NL" sz="1400" dirty="0">
                <a:latin typeface="Courier"/>
                <a:cs typeface="Courier"/>
              </a:rPr>
              <a:t> HTTP/1.1</a:t>
            </a:r>
          </a:p>
          <a:p>
            <a:r>
              <a:rPr lang="nl-NL" sz="1400" dirty="0">
                <a:latin typeface="Courier"/>
                <a:cs typeface="Courier"/>
              </a:rPr>
              <a:t>  Host: </a:t>
            </a:r>
            <a:r>
              <a:rPr lang="nl-NL" sz="1400" dirty="0" err="1">
                <a:latin typeface="Courier"/>
                <a:cs typeface="Courier"/>
              </a:rPr>
              <a:t>i.kissmetrics.com</a:t>
            </a:r>
            <a:endParaRPr lang="nl-NL" sz="1400" dirty="0">
              <a:latin typeface="Courier"/>
              <a:cs typeface="Courier"/>
            </a:endParaRPr>
          </a:p>
          <a:p>
            <a:r>
              <a:rPr lang="nl-NL" sz="1400" dirty="0">
                <a:latin typeface="Courier"/>
                <a:cs typeface="Courier"/>
              </a:rPr>
              <a:t>  </a:t>
            </a:r>
            <a:r>
              <a:rPr lang="nl-NL" sz="1400" dirty="0" err="1">
                <a:latin typeface="Courier"/>
                <a:cs typeface="Courier"/>
              </a:rPr>
              <a:t>If</a:t>
            </a:r>
            <a:r>
              <a:rPr lang="nl-NL" sz="1400" dirty="0">
                <a:latin typeface="Courier"/>
                <a:cs typeface="Courier"/>
              </a:rPr>
              <a:t>-None-Match: "</a:t>
            </a:r>
            <a:r>
              <a:rPr lang="nl-NL" sz="1400" dirty="0">
                <a:solidFill>
                  <a:srgbClr val="FF0000"/>
                </a:solidFill>
                <a:latin typeface="Courier"/>
                <a:cs typeface="Courier"/>
              </a:rPr>
              <a:t>Z9iGGN1n1-zeVqbgzrlKkl39hiY</a:t>
            </a:r>
            <a:r>
              <a:rPr lang="nl-NL" sz="1400" dirty="0">
                <a:latin typeface="Courier"/>
                <a:cs typeface="Courier"/>
              </a:rPr>
              <a:t>"</a:t>
            </a:r>
            <a:endParaRPr lang="en-US" sz="1400" dirty="0">
              <a:latin typeface="Courier"/>
              <a:cs typeface="Courier"/>
            </a:endParaRPr>
          </a:p>
        </p:txBody>
      </p:sp>
      <p:sp>
        <p:nvSpPr>
          <p:cNvPr id="6" name="Rectangle 5"/>
          <p:cNvSpPr/>
          <p:nvPr/>
        </p:nvSpPr>
        <p:spPr>
          <a:xfrm>
            <a:off x="6731876" y="1251414"/>
            <a:ext cx="5344510" cy="1938992"/>
          </a:xfrm>
          <a:prstGeom prst="rect">
            <a:avLst/>
          </a:prstGeom>
        </p:spPr>
        <p:txBody>
          <a:bodyPr wrap="square">
            <a:spAutoFit/>
          </a:bodyPr>
          <a:lstStyle/>
          <a:p>
            <a:r>
              <a:rPr lang="en-US" sz="2400" dirty="0">
                <a:solidFill>
                  <a:srgbClr val="24292E"/>
                </a:solidFill>
                <a:latin typeface="Arial" charset="0"/>
                <a:ea typeface="Arial" charset="0"/>
                <a:cs typeface="Arial" charset="0"/>
              </a:rPr>
              <a:t>No specific recommended way of storing </a:t>
            </a:r>
            <a:r>
              <a:rPr lang="en-US" sz="2400" dirty="0" err="1">
                <a:solidFill>
                  <a:srgbClr val="24292E"/>
                </a:solidFill>
                <a:latin typeface="Arial" charset="0"/>
                <a:ea typeface="Arial" charset="0"/>
                <a:cs typeface="Arial" charset="0"/>
              </a:rPr>
              <a:t>Etags</a:t>
            </a:r>
            <a:r>
              <a:rPr lang="en-US" sz="2400" dirty="0">
                <a:solidFill>
                  <a:srgbClr val="24292E"/>
                </a:solidFill>
                <a:latin typeface="Arial" charset="0"/>
                <a:ea typeface="Arial" charset="0"/>
                <a:cs typeface="Arial" charset="0"/>
              </a:rPr>
              <a:t>. Typically in browser cache (</a:t>
            </a:r>
            <a:r>
              <a:rPr lang="en-US" sz="2000" dirty="0">
                <a:latin typeface="Ayuthaya" charset="-34"/>
                <a:ea typeface="Ayuthaya" charset="-34"/>
                <a:cs typeface="Ayuthaya" charset="-34"/>
              </a:rPr>
              <a:t>HTTP cache must be enabled</a:t>
            </a:r>
            <a:r>
              <a:rPr lang="en-US" sz="2400" dirty="0"/>
              <a:t>)</a:t>
            </a:r>
            <a:r>
              <a:rPr lang="en-US" sz="2400" dirty="0">
                <a:solidFill>
                  <a:srgbClr val="24292E"/>
                </a:solidFill>
                <a:latin typeface="Arial" charset="0"/>
                <a:ea typeface="Arial" charset="0"/>
                <a:cs typeface="Arial" charset="0"/>
              </a:rPr>
              <a:t>. Disabling cache may result in not storing </a:t>
            </a:r>
            <a:r>
              <a:rPr lang="en-US" sz="2400" dirty="0" err="1">
                <a:solidFill>
                  <a:srgbClr val="24292E"/>
                </a:solidFill>
                <a:latin typeface="Arial" charset="0"/>
                <a:ea typeface="Arial" charset="0"/>
                <a:cs typeface="Arial" charset="0"/>
              </a:rPr>
              <a:t>Etags</a:t>
            </a:r>
            <a:r>
              <a:rPr lang="en-US" sz="2400" dirty="0">
                <a:solidFill>
                  <a:srgbClr val="24292E"/>
                </a:solidFill>
                <a:latin typeface="Arial" charset="0"/>
                <a:ea typeface="Arial" charset="0"/>
                <a:cs typeface="Arial" charset="0"/>
              </a:rPr>
              <a:t>.</a:t>
            </a:r>
            <a:endParaRPr lang="en-US" sz="2400" dirty="0">
              <a:latin typeface="Arial" charset="0"/>
              <a:ea typeface="Arial" charset="0"/>
              <a:cs typeface="Arial" charset="0"/>
            </a:endParaRPr>
          </a:p>
        </p:txBody>
      </p:sp>
      <p:sp>
        <p:nvSpPr>
          <p:cNvPr id="3" name="Content Placeholder 2"/>
          <p:cNvSpPr>
            <a:spLocks noGrp="1"/>
          </p:cNvSpPr>
          <p:nvPr>
            <p:ph idx="1"/>
          </p:nvPr>
        </p:nvSpPr>
        <p:spPr>
          <a:xfrm>
            <a:off x="838200" y="5312978"/>
            <a:ext cx="10907110" cy="1043371"/>
          </a:xfrm>
        </p:spPr>
        <p:txBody>
          <a:bodyPr>
            <a:noAutofit/>
          </a:bodyPr>
          <a:lstStyle/>
          <a:p>
            <a:pPr marL="342900" lvl="1" indent="-342900"/>
            <a:r>
              <a:rPr lang="en-US" dirty="0" err="1">
                <a:latin typeface="Arial" charset="0"/>
                <a:ea typeface="Arial" charset="0"/>
                <a:cs typeface="Arial" charset="0"/>
              </a:rPr>
              <a:t>KISSmetrics</a:t>
            </a:r>
            <a:r>
              <a:rPr lang="en-US" dirty="0">
                <a:latin typeface="Arial" charset="0"/>
                <a:ea typeface="Arial" charset="0"/>
                <a:cs typeface="Arial" charset="0"/>
              </a:rPr>
              <a:t> (analytics company) settled a class lawsuit in August 2011</a:t>
            </a:r>
          </a:p>
          <a:p>
            <a:pPr marL="800100" lvl="2" indent="-342900"/>
            <a:r>
              <a:rPr lang="en-US" sz="2400" dirty="0">
                <a:latin typeface="Arial" charset="0"/>
                <a:ea typeface="Arial" charset="0"/>
                <a:cs typeface="Arial" charset="0"/>
              </a:rPr>
              <a:t>Two major Web companies, Hulu and Spotify, suspended use of </a:t>
            </a:r>
            <a:r>
              <a:rPr lang="en-US" sz="2400" dirty="0" err="1">
                <a:latin typeface="Arial" charset="0"/>
                <a:ea typeface="Arial" charset="0"/>
                <a:cs typeface="Arial" charset="0"/>
              </a:rPr>
              <a:t>KISSmetrics</a:t>
            </a:r>
            <a:endParaRPr lang="en-US" sz="2400" dirty="0">
              <a:latin typeface="Arial" charset="0"/>
              <a:ea typeface="Arial" charset="0"/>
              <a:cs typeface="Arial" charset="0"/>
            </a:endParaRPr>
          </a:p>
          <a:p>
            <a:pPr marL="342900" lvl="1" indent="-342900"/>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fld id="{3E5BF5F9-4D9A-9543-85E8-59158CD2B6EB}" type="slidenum">
              <a:rPr lang="en-US" smtClean="0"/>
              <a:t>53</a:t>
            </a:fld>
            <a:endParaRPr lang="en-US"/>
          </a:p>
        </p:txBody>
      </p:sp>
    </p:spTree>
    <p:extLst>
      <p:ext uri="{BB962C8B-B14F-4D97-AF65-F5344CB8AC3E}">
        <p14:creationId xmlns:p14="http://schemas.microsoft.com/office/powerpoint/2010/main" val="127933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Arial" charset="0"/>
                <a:ea typeface="Arial" charset="0"/>
                <a:cs typeface="Arial" charset="0"/>
              </a:rPr>
              <a:t>Not </a:t>
            </a:r>
            <a:r>
              <a:rPr lang="en-US" b="1" dirty="0" err="1">
                <a:solidFill>
                  <a:srgbClr val="FF0000"/>
                </a:solidFill>
                <a:latin typeface="Arial" charset="0"/>
                <a:ea typeface="Arial" charset="0"/>
                <a:cs typeface="Arial" charset="0"/>
              </a:rPr>
              <a:t>Respawning</a:t>
            </a:r>
            <a:r>
              <a:rPr lang="en-US" b="1" dirty="0">
                <a:solidFill>
                  <a:srgbClr val="FF0000"/>
                </a:solidFill>
                <a:latin typeface="Arial" charset="0"/>
                <a:ea typeface="Arial" charset="0"/>
                <a:cs typeface="Arial" charset="0"/>
              </a:rPr>
              <a:t>, but Tracking</a:t>
            </a:r>
          </a:p>
        </p:txBody>
      </p:sp>
      <p:sp>
        <p:nvSpPr>
          <p:cNvPr id="3" name="Content Placeholder 2"/>
          <p:cNvSpPr>
            <a:spLocks noGrp="1"/>
          </p:cNvSpPr>
          <p:nvPr>
            <p:ph idx="1"/>
          </p:nvPr>
        </p:nvSpPr>
        <p:spPr>
          <a:xfrm>
            <a:off x="425669" y="1880203"/>
            <a:ext cx="10720552" cy="3628464"/>
          </a:xfrm>
        </p:spPr>
        <p:txBody>
          <a:bodyPr>
            <a:noAutofit/>
          </a:bodyPr>
          <a:lstStyle/>
          <a:p>
            <a:r>
              <a:rPr lang="en-US" sz="3200" b="1" dirty="0">
                <a:solidFill>
                  <a:srgbClr val="FF0000"/>
                </a:solidFill>
                <a:latin typeface="Arial" charset="0"/>
                <a:ea typeface="Arial" charset="0"/>
                <a:cs typeface="Arial" charset="0"/>
              </a:rPr>
              <a:t>Important detail</a:t>
            </a:r>
            <a:r>
              <a:rPr lang="en-US" sz="3200" dirty="0">
                <a:latin typeface="Arial" charset="0"/>
                <a:ea typeface="Arial" charset="0"/>
                <a:cs typeface="Arial" charset="0"/>
              </a:rPr>
              <a:t>:</a:t>
            </a:r>
          </a:p>
          <a:p>
            <a:pPr lvl="1"/>
            <a:r>
              <a:rPr lang="en-US" sz="2800" dirty="0">
                <a:latin typeface="Arial" charset="0"/>
                <a:ea typeface="Arial" charset="0"/>
                <a:cs typeface="Arial" charset="0"/>
              </a:rPr>
              <a:t>If </a:t>
            </a:r>
            <a:r>
              <a:rPr lang="en-US" sz="2800" dirty="0" err="1">
                <a:latin typeface="Arial" charset="0"/>
                <a:ea typeface="Arial" charset="0"/>
                <a:cs typeface="Arial" charset="0"/>
              </a:rPr>
              <a:t>ETag</a:t>
            </a:r>
            <a:r>
              <a:rPr lang="en-US" sz="2800" dirty="0">
                <a:latin typeface="Arial" charset="0"/>
                <a:ea typeface="Arial" charset="0"/>
                <a:cs typeface="Arial" charset="0"/>
              </a:rPr>
              <a:t> header, HTML5 </a:t>
            </a:r>
            <a:r>
              <a:rPr lang="en-US" sz="2800" dirty="0" err="1">
                <a:latin typeface="Arial" charset="0"/>
                <a:ea typeface="Arial" charset="0"/>
                <a:cs typeface="Arial" charset="0"/>
              </a:rPr>
              <a:t>localStorage</a:t>
            </a:r>
            <a:r>
              <a:rPr lang="en-US" sz="2800" dirty="0">
                <a:latin typeface="Arial" charset="0"/>
                <a:ea typeface="Arial" charset="0"/>
                <a:cs typeface="Arial" charset="0"/>
              </a:rPr>
              <a:t>, or Flash LSO didn’t store a copy of cookies =&gt; </a:t>
            </a:r>
            <a:r>
              <a:rPr lang="en-US" sz="2800" b="1" dirty="0">
                <a:latin typeface="Arial" charset="0"/>
                <a:ea typeface="Arial" charset="0"/>
                <a:cs typeface="Arial" charset="0"/>
              </a:rPr>
              <a:t>tracking</a:t>
            </a:r>
            <a:r>
              <a:rPr lang="en-US" sz="2800" dirty="0">
                <a:latin typeface="Arial" charset="0"/>
                <a:ea typeface="Arial" charset="0"/>
                <a:cs typeface="Arial" charset="0"/>
              </a:rPr>
              <a:t> </a:t>
            </a:r>
            <a:r>
              <a:rPr lang="en-US" sz="2800" b="1" dirty="0">
                <a:latin typeface="Arial" charset="0"/>
                <a:ea typeface="Arial" charset="0"/>
                <a:cs typeface="Arial" charset="0"/>
              </a:rPr>
              <a:t>would not be detected</a:t>
            </a:r>
            <a:r>
              <a:rPr lang="en-US" sz="2800" dirty="0">
                <a:latin typeface="Arial" charset="0"/>
                <a:ea typeface="Arial" charset="0"/>
                <a:cs typeface="Arial" charset="0"/>
              </a:rPr>
              <a:t>!</a:t>
            </a:r>
          </a:p>
          <a:p>
            <a:pPr lvl="1"/>
            <a:endParaRPr lang="en-US" sz="2800" dirty="0">
              <a:latin typeface="Arial" charset="0"/>
              <a:ea typeface="Arial" charset="0"/>
              <a:cs typeface="Arial" charset="0"/>
            </a:endParaRPr>
          </a:p>
          <a:p>
            <a:r>
              <a:rPr lang="en-US" sz="3200" b="1" dirty="0">
                <a:solidFill>
                  <a:srgbClr val="FF0000"/>
                </a:solidFill>
                <a:latin typeface="Arial" charset="0"/>
                <a:ea typeface="Arial" charset="0"/>
                <a:cs typeface="Arial" charset="0"/>
              </a:rPr>
              <a:t>Privacy problem:</a:t>
            </a:r>
          </a:p>
          <a:p>
            <a:pPr lvl="1"/>
            <a:r>
              <a:rPr lang="en-US" sz="2800" dirty="0">
                <a:latin typeface="Arial" charset="0"/>
                <a:ea typeface="Arial" charset="0"/>
                <a:cs typeface="Arial" charset="0"/>
              </a:rPr>
              <a:t>All of these storages can be used for tracking without cookies</a:t>
            </a:r>
          </a:p>
        </p:txBody>
      </p:sp>
      <p:sp>
        <p:nvSpPr>
          <p:cNvPr id="4" name="Slide Number Placeholder 3"/>
          <p:cNvSpPr>
            <a:spLocks noGrp="1"/>
          </p:cNvSpPr>
          <p:nvPr>
            <p:ph type="sldNum" sz="quarter" idx="12"/>
          </p:nvPr>
        </p:nvSpPr>
        <p:spPr/>
        <p:txBody>
          <a:bodyPr/>
          <a:lstStyle/>
          <a:p>
            <a:fld id="{3E5BF5F9-4D9A-9543-85E8-59158CD2B6EB}" type="slidenum">
              <a:rPr lang="en-US" smtClean="0"/>
              <a:t>54</a:t>
            </a:fld>
            <a:endParaRPr lang="en-US"/>
          </a:p>
        </p:txBody>
      </p:sp>
    </p:spTree>
    <p:extLst>
      <p:ext uri="{BB962C8B-B14F-4D97-AF65-F5344CB8AC3E}">
        <p14:creationId xmlns:p14="http://schemas.microsoft.com/office/powerpoint/2010/main" val="1099540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8014" y="140193"/>
            <a:ext cx="11209283" cy="1325563"/>
          </a:xfrm>
        </p:spPr>
        <p:txBody>
          <a:bodyPr/>
          <a:lstStyle/>
          <a:p>
            <a:r>
              <a:rPr lang="en-US" b="1" dirty="0">
                <a:solidFill>
                  <a:srgbClr val="FF0000"/>
                </a:solidFill>
                <a:latin typeface="Arial" charset="0"/>
                <a:ea typeface="Arial" charset="0"/>
                <a:cs typeface="Arial" charset="0"/>
              </a:rPr>
              <a:t>Cookie </a:t>
            </a:r>
            <a:r>
              <a:rPr lang="en-US" b="1">
                <a:solidFill>
                  <a:srgbClr val="FF0000"/>
                </a:solidFill>
                <a:latin typeface="Arial" charset="0"/>
                <a:ea typeface="Arial" charset="0"/>
                <a:cs typeface="Arial" charset="0"/>
              </a:rPr>
              <a:t>syncing provides a better picture</a:t>
            </a:r>
            <a:endParaRPr lang="en-US" b="1" dirty="0">
              <a:solidFill>
                <a:srgbClr val="FF0000"/>
              </a:solidFill>
              <a:latin typeface="Arial" charset="0"/>
              <a:ea typeface="Arial" charset="0"/>
              <a:cs typeface="Arial" charset="0"/>
            </a:endParaRPr>
          </a:p>
        </p:txBody>
      </p:sp>
      <p:sp>
        <p:nvSpPr>
          <p:cNvPr id="7" name="Content Placeholder 6"/>
          <p:cNvSpPr>
            <a:spLocks noGrp="1"/>
          </p:cNvSpPr>
          <p:nvPr>
            <p:ph idx="1"/>
          </p:nvPr>
        </p:nvSpPr>
        <p:spPr>
          <a:xfrm>
            <a:off x="790904" y="1532978"/>
            <a:ext cx="9535510" cy="2781015"/>
          </a:xfrm>
        </p:spPr>
        <p:txBody>
          <a:bodyPr/>
          <a:lstStyle/>
          <a:p>
            <a:r>
              <a:rPr lang="en-US" dirty="0">
                <a:latin typeface="Arial" charset="0"/>
                <a:ea typeface="Arial" charset="0"/>
                <a:cs typeface="Arial" charset="0"/>
              </a:rPr>
              <a:t>the process by which two different trackers </a:t>
            </a:r>
            <a:r>
              <a:rPr lang="en-US" b="1" dirty="0">
                <a:solidFill>
                  <a:srgbClr val="FF0000"/>
                </a:solidFill>
                <a:latin typeface="Arial" charset="0"/>
                <a:ea typeface="Arial" charset="0"/>
                <a:cs typeface="Arial" charset="0"/>
              </a:rPr>
              <a:t>link the IDs </a:t>
            </a:r>
            <a:r>
              <a:rPr lang="en-US" dirty="0">
                <a:latin typeface="Arial" charset="0"/>
                <a:ea typeface="Arial" charset="0"/>
                <a:cs typeface="Arial" charset="0"/>
              </a:rPr>
              <a:t>they’ve given to the same user</a:t>
            </a:r>
          </a:p>
          <a:p>
            <a:endParaRPr lang="en-US" dirty="0">
              <a:latin typeface="Arial" charset="0"/>
              <a:ea typeface="Arial" charset="0"/>
              <a:cs typeface="Arial" charset="0"/>
            </a:endParaRPr>
          </a:p>
          <a:p>
            <a:r>
              <a:rPr lang="en-US" dirty="0">
                <a:latin typeface="Arial" charset="0"/>
                <a:ea typeface="Arial" charset="0"/>
                <a:cs typeface="Arial" charset="0"/>
              </a:rPr>
              <a:t>cookie is used in Real-time-bidding (RTB)</a:t>
            </a:r>
          </a:p>
          <a:p>
            <a:pPr lvl="1"/>
            <a:r>
              <a:rPr lang="en-US" dirty="0">
                <a:latin typeface="Arial" charset="0"/>
                <a:ea typeface="Arial" charset="0"/>
                <a:cs typeface="Arial" charset="0"/>
              </a:rPr>
              <a:t>cookie syncing allows to construct a more precise user profile</a:t>
            </a:r>
          </a:p>
          <a:p>
            <a:endParaRPr lang="en-US" dirty="0">
              <a:latin typeface="Arial" charset="0"/>
              <a:ea typeface="Arial" charset="0"/>
              <a:cs typeface="Arial" charset="0"/>
            </a:endParaRPr>
          </a:p>
        </p:txBody>
      </p:sp>
      <p:pic>
        <p:nvPicPr>
          <p:cNvPr id="9" name="Picture 8" descr="cookie merging"/>
          <p:cNvPicPr>
            <a:picLocks noChangeAspect="1"/>
          </p:cNvPicPr>
          <p:nvPr/>
        </p:nvPicPr>
        <p:blipFill>
          <a:blip r:embed="rId2"/>
          <a:stretch>
            <a:fillRect/>
          </a:stretch>
        </p:blipFill>
        <p:spPr>
          <a:xfrm>
            <a:off x="1457434" y="4125780"/>
            <a:ext cx="5830957" cy="2732220"/>
          </a:xfrm>
          <a:prstGeom prst="rect">
            <a:avLst/>
          </a:prstGeom>
        </p:spPr>
      </p:pic>
      <p:pic>
        <p:nvPicPr>
          <p:cNvPr id="8" name="Picture 7" descr="advertisers"/>
          <p:cNvPicPr>
            <a:picLocks noChangeAspect="1"/>
          </p:cNvPicPr>
          <p:nvPr/>
        </p:nvPicPr>
        <p:blipFill>
          <a:blip r:embed="rId3"/>
          <a:stretch>
            <a:fillRect/>
          </a:stretch>
        </p:blipFill>
        <p:spPr>
          <a:xfrm>
            <a:off x="8870208" y="4381216"/>
            <a:ext cx="1651932" cy="1635737"/>
          </a:xfrm>
          <a:prstGeom prst="rect">
            <a:avLst/>
          </a:prstGeom>
        </p:spPr>
      </p:pic>
      <p:sp>
        <p:nvSpPr>
          <p:cNvPr id="2" name="Slide Number Placeholder 1"/>
          <p:cNvSpPr>
            <a:spLocks noGrp="1"/>
          </p:cNvSpPr>
          <p:nvPr>
            <p:ph type="sldNum" sz="quarter" idx="12"/>
          </p:nvPr>
        </p:nvSpPr>
        <p:spPr/>
        <p:txBody>
          <a:bodyPr/>
          <a:lstStyle/>
          <a:p>
            <a:fld id="{3E5BF5F9-4D9A-9543-85E8-59158CD2B6EB}" type="slidenum">
              <a:rPr lang="en-US" smtClean="0"/>
              <a:t>55</a:t>
            </a:fld>
            <a:endParaRPr lang="en-US"/>
          </a:p>
        </p:txBody>
      </p:sp>
    </p:spTree>
    <p:extLst>
      <p:ext uri="{BB962C8B-B14F-4D97-AF65-F5344CB8AC3E}">
        <p14:creationId xmlns:p14="http://schemas.microsoft.com/office/powerpoint/2010/main" val="564855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72" y="246684"/>
            <a:ext cx="10515600" cy="1325563"/>
          </a:xfrm>
        </p:spPr>
        <p:txBody>
          <a:bodyPr/>
          <a:lstStyle/>
          <a:p>
            <a:r>
              <a:rPr lang="en-US" b="1" dirty="0">
                <a:solidFill>
                  <a:srgbClr val="FF0000"/>
                </a:solidFill>
                <a:latin typeface="Arial" charset="0"/>
                <a:ea typeface="Arial" charset="0"/>
                <a:cs typeface="Arial" charset="0"/>
              </a:rPr>
              <a:t>Cookie Syncing</a:t>
            </a:r>
          </a:p>
        </p:txBody>
      </p:sp>
      <p:pic>
        <p:nvPicPr>
          <p:cNvPr id="10" name="Picture 9" descr="cookie synching"/>
          <p:cNvPicPr>
            <a:picLocks noChangeAspect="1"/>
          </p:cNvPicPr>
          <p:nvPr/>
        </p:nvPicPr>
        <p:blipFill>
          <a:blip r:embed="rId2"/>
          <a:stretch>
            <a:fillRect/>
          </a:stretch>
        </p:blipFill>
        <p:spPr>
          <a:xfrm>
            <a:off x="2249388" y="1572247"/>
            <a:ext cx="7961412" cy="3390218"/>
          </a:xfrm>
          <a:prstGeom prst="rect">
            <a:avLst/>
          </a:prstGeom>
        </p:spPr>
      </p:pic>
      <p:sp>
        <p:nvSpPr>
          <p:cNvPr id="12" name="Up Arrow 11" descr="arrow"/>
          <p:cNvSpPr/>
          <p:nvPr/>
        </p:nvSpPr>
        <p:spPr>
          <a:xfrm rot="19368771">
            <a:off x="3657498" y="4012356"/>
            <a:ext cx="459409" cy="1017508"/>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578088" y="4883915"/>
            <a:ext cx="6081037" cy="3693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b="1" dirty="0"/>
              <a:t>Site A informs site B about user’s identity (via user’s browser)</a:t>
            </a:r>
          </a:p>
        </p:txBody>
      </p:sp>
      <p:sp>
        <p:nvSpPr>
          <p:cNvPr id="13" name="TextBox 12"/>
          <p:cNvSpPr txBox="1"/>
          <p:nvPr/>
        </p:nvSpPr>
        <p:spPr>
          <a:xfrm>
            <a:off x="4377701" y="5333999"/>
            <a:ext cx="4347314" cy="369332"/>
          </a:xfrm>
          <a:prstGeom prst="rect">
            <a:avLst/>
          </a:prstGeom>
          <a:solidFill>
            <a:srgbClr val="FF0000"/>
          </a:solidFill>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b="1" dirty="0"/>
              <a:t>Allows aggregation across multiple trackers </a:t>
            </a:r>
          </a:p>
        </p:txBody>
      </p:sp>
      <p:sp>
        <p:nvSpPr>
          <p:cNvPr id="4" name="Rectangle 3">
            <a:extLst>
              <a:ext uri="{FF2B5EF4-FFF2-40B4-BE49-F238E27FC236}">
                <a16:creationId xmlns:a16="http://schemas.microsoft.com/office/drawing/2014/main" id="{080928A0-81D8-234D-97F4-4F8E22FFF8CE}"/>
              </a:ext>
            </a:extLst>
          </p:cNvPr>
          <p:cNvSpPr/>
          <p:nvPr/>
        </p:nvSpPr>
        <p:spPr>
          <a:xfrm>
            <a:off x="946755" y="6356350"/>
            <a:ext cx="8712370" cy="338554"/>
          </a:xfrm>
          <a:prstGeom prst="rect">
            <a:avLst/>
          </a:prstGeom>
        </p:spPr>
        <p:txBody>
          <a:bodyPr wrap="square">
            <a:spAutoFit/>
          </a:bodyPr>
          <a:lstStyle/>
          <a:p>
            <a:pPr marL="0" lvl="1"/>
            <a:r>
              <a:rPr lang="en-US" sz="1600" dirty="0" err="1"/>
              <a:t>Acar</a:t>
            </a:r>
            <a:r>
              <a:rPr lang="en-US" sz="1600" dirty="0"/>
              <a:t> et al. The Web Never Forgets: Persistent Tracking Mechanisms in the Wild, CCS’14</a:t>
            </a:r>
          </a:p>
        </p:txBody>
      </p:sp>
      <p:sp>
        <p:nvSpPr>
          <p:cNvPr id="3" name="Slide Number Placeholder 2"/>
          <p:cNvSpPr>
            <a:spLocks noGrp="1"/>
          </p:cNvSpPr>
          <p:nvPr>
            <p:ph type="sldNum" sz="quarter" idx="12"/>
          </p:nvPr>
        </p:nvSpPr>
        <p:spPr/>
        <p:txBody>
          <a:bodyPr/>
          <a:lstStyle/>
          <a:p>
            <a:fld id="{3E5BF5F9-4D9A-9543-85E8-59158CD2B6EB}" type="slidenum">
              <a:rPr lang="en-US" smtClean="0"/>
              <a:t>56</a:t>
            </a:fld>
            <a:endParaRPr lang="en-US" dirty="0"/>
          </a:p>
        </p:txBody>
      </p:sp>
    </p:spTree>
    <p:extLst>
      <p:ext uri="{BB962C8B-B14F-4D97-AF65-F5344CB8AC3E}">
        <p14:creationId xmlns:p14="http://schemas.microsoft.com/office/powerpoint/2010/main" val="165619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charset="0"/>
                <a:ea typeface="Arial" charset="0"/>
                <a:cs typeface="Arial" charset="0"/>
              </a:rPr>
              <a:t>What if I delete all my cookies?</a:t>
            </a:r>
          </a:p>
        </p:txBody>
      </p:sp>
      <p:sp>
        <p:nvSpPr>
          <p:cNvPr id="3" name="Content Placeholder 2"/>
          <p:cNvSpPr>
            <a:spLocks noGrp="1"/>
          </p:cNvSpPr>
          <p:nvPr>
            <p:ph idx="1"/>
          </p:nvPr>
        </p:nvSpPr>
        <p:spPr>
          <a:xfrm>
            <a:off x="838200" y="2005012"/>
            <a:ext cx="10515600" cy="4351338"/>
          </a:xfrm>
        </p:spPr>
        <p:txBody>
          <a:bodyPr>
            <a:normAutofit/>
          </a:bodyPr>
          <a:lstStyle/>
          <a:p>
            <a:r>
              <a:rPr lang="en-US" sz="3200" b="1" dirty="0">
                <a:solidFill>
                  <a:srgbClr val="FF0000"/>
                </a:solidFill>
                <a:latin typeface="Arial" charset="0"/>
                <a:ea typeface="Arial" charset="0"/>
                <a:cs typeface="Arial" charset="0"/>
              </a:rPr>
              <a:t>Important detail</a:t>
            </a:r>
            <a:r>
              <a:rPr lang="en-US" sz="3200" dirty="0">
                <a:latin typeface="Arial" charset="0"/>
                <a:ea typeface="Arial" charset="0"/>
                <a:cs typeface="Arial" charset="0"/>
              </a:rPr>
              <a:t>:</a:t>
            </a:r>
          </a:p>
          <a:p>
            <a:pPr lvl="1"/>
            <a:r>
              <a:rPr lang="en-US" sz="2800" dirty="0">
                <a:latin typeface="Arial" charset="0"/>
                <a:ea typeface="Arial" charset="0"/>
                <a:cs typeface="Arial" charset="0"/>
              </a:rPr>
              <a:t>If at least one tracker </a:t>
            </a:r>
            <a:r>
              <a:rPr lang="en-US" sz="2800" dirty="0" err="1">
                <a:latin typeface="Arial" charset="0"/>
                <a:ea typeface="Arial" charset="0"/>
                <a:cs typeface="Arial" charset="0"/>
              </a:rPr>
              <a:t>respawns</a:t>
            </a:r>
            <a:r>
              <a:rPr lang="en-US" sz="2800" dirty="0">
                <a:latin typeface="Arial" charset="0"/>
                <a:ea typeface="Arial" charset="0"/>
                <a:cs typeface="Arial" charset="0"/>
              </a:rPr>
              <a:t> one cookie, he passes it to other trackers</a:t>
            </a:r>
          </a:p>
          <a:p>
            <a:pPr lvl="1"/>
            <a:endParaRPr lang="en-US" sz="2800" dirty="0">
              <a:latin typeface="Arial" charset="0"/>
              <a:ea typeface="Arial" charset="0"/>
              <a:cs typeface="Arial" charset="0"/>
            </a:endParaRPr>
          </a:p>
          <a:p>
            <a:r>
              <a:rPr lang="en-US" sz="3200" b="1" dirty="0">
                <a:solidFill>
                  <a:srgbClr val="FF0000"/>
                </a:solidFill>
                <a:latin typeface="Arial" charset="0"/>
                <a:ea typeface="Arial" charset="0"/>
                <a:cs typeface="Arial" charset="0"/>
              </a:rPr>
              <a:t>Privacy problem:</a:t>
            </a:r>
          </a:p>
          <a:p>
            <a:pPr lvl="1"/>
            <a:r>
              <a:rPr lang="en-US" sz="2800" dirty="0">
                <a:latin typeface="Arial" charset="0"/>
                <a:ea typeface="Arial" charset="0"/>
                <a:cs typeface="Arial" charset="0"/>
              </a:rPr>
              <a:t>Thus, even trackers that don’t employ </a:t>
            </a:r>
            <a:r>
              <a:rPr lang="en-US" sz="2800" dirty="0" err="1">
                <a:latin typeface="Arial" charset="0"/>
                <a:ea typeface="Arial" charset="0"/>
                <a:cs typeface="Arial" charset="0"/>
              </a:rPr>
              <a:t>respawning</a:t>
            </a:r>
            <a:r>
              <a:rPr lang="en-US" sz="2800" dirty="0">
                <a:latin typeface="Arial" charset="0"/>
                <a:ea typeface="Arial" charset="0"/>
                <a:cs typeface="Arial" charset="0"/>
              </a:rPr>
              <a:t> gain the ability to continually track users who clear cookies!</a:t>
            </a:r>
          </a:p>
        </p:txBody>
      </p:sp>
      <p:sp>
        <p:nvSpPr>
          <p:cNvPr id="4" name="Slide Number Placeholder 3"/>
          <p:cNvSpPr>
            <a:spLocks noGrp="1"/>
          </p:cNvSpPr>
          <p:nvPr>
            <p:ph type="sldNum" sz="quarter" idx="12"/>
          </p:nvPr>
        </p:nvSpPr>
        <p:spPr/>
        <p:txBody>
          <a:bodyPr/>
          <a:lstStyle/>
          <a:p>
            <a:fld id="{3E5BF5F9-4D9A-9543-85E8-59158CD2B6EB}" type="slidenum">
              <a:rPr lang="en-US" smtClean="0"/>
              <a:t>57</a:t>
            </a:fld>
            <a:endParaRPr lang="en-US"/>
          </a:p>
        </p:txBody>
      </p:sp>
    </p:spTree>
    <p:extLst>
      <p:ext uri="{BB962C8B-B14F-4D97-AF65-F5344CB8AC3E}">
        <p14:creationId xmlns:p14="http://schemas.microsoft.com/office/powerpoint/2010/main" val="41728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Arial" charset="0"/>
                <a:ea typeface="Arial" charset="0"/>
                <a:cs typeface="Arial" charset="0"/>
              </a:rPr>
              <a:t>Cookie syncing graphically</a:t>
            </a:r>
          </a:p>
        </p:txBody>
      </p:sp>
      <p:pic>
        <p:nvPicPr>
          <p:cNvPr id="9" name="Content Placeholder 8" descr="cookie syncing"/>
          <p:cNvPicPr>
            <a:picLocks noGrp="1" noChangeAspect="1"/>
          </p:cNvPicPr>
          <p:nvPr>
            <p:ph idx="1"/>
          </p:nvPr>
        </p:nvPicPr>
        <p:blipFill>
          <a:blip r:embed="rId3">
            <a:extLst>
              <a:ext uri="{28A0092B-C50C-407E-A947-70E740481C1C}">
                <a14:useLocalDpi xmlns:a14="http://schemas.microsoft.com/office/drawing/2010/main" val="0"/>
              </a:ext>
            </a:extLst>
          </a:blip>
          <a:srcRect l="-40915" r="-40915"/>
          <a:stretch>
            <a:fillRect/>
          </a:stretch>
        </p:blipFill>
        <p:spPr/>
      </p:pic>
      <p:sp>
        <p:nvSpPr>
          <p:cNvPr id="3" name="Slide Number Placeholder 2"/>
          <p:cNvSpPr>
            <a:spLocks noGrp="1"/>
          </p:cNvSpPr>
          <p:nvPr>
            <p:ph type="sldNum" sz="quarter" idx="12"/>
          </p:nvPr>
        </p:nvSpPr>
        <p:spPr/>
        <p:txBody>
          <a:bodyPr/>
          <a:lstStyle/>
          <a:p>
            <a:fld id="{3E5BF5F9-4D9A-9543-85E8-59158CD2B6EB}" type="slidenum">
              <a:rPr lang="en-US" smtClean="0"/>
              <a:t>58</a:t>
            </a:fld>
            <a:endParaRPr lang="en-US"/>
          </a:p>
        </p:txBody>
      </p:sp>
    </p:spTree>
    <p:extLst>
      <p:ext uri="{BB962C8B-B14F-4D97-AF65-F5344CB8AC3E}">
        <p14:creationId xmlns:p14="http://schemas.microsoft.com/office/powerpoint/2010/main" val="1250524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D43D-E9E2-6846-86EE-797F465A37BA}"/>
              </a:ext>
            </a:extLst>
          </p:cNvPr>
          <p:cNvSpPr>
            <a:spLocks noGrp="1"/>
          </p:cNvSpPr>
          <p:nvPr>
            <p:ph type="title"/>
          </p:nvPr>
        </p:nvSpPr>
        <p:spPr>
          <a:xfrm>
            <a:off x="511629" y="381454"/>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Large-scale studies of Web tracking</a:t>
            </a:r>
          </a:p>
        </p:txBody>
      </p:sp>
      <p:sp>
        <p:nvSpPr>
          <p:cNvPr id="5" name="Rectangle 4">
            <a:extLst>
              <a:ext uri="{FF2B5EF4-FFF2-40B4-BE49-F238E27FC236}">
                <a16:creationId xmlns:a16="http://schemas.microsoft.com/office/drawing/2014/main" id="{C7C0F212-9300-3248-8110-EA835E90DADE}"/>
              </a:ext>
            </a:extLst>
          </p:cNvPr>
          <p:cNvSpPr/>
          <p:nvPr/>
        </p:nvSpPr>
        <p:spPr>
          <a:xfrm>
            <a:off x="1104900" y="1764810"/>
            <a:ext cx="7505700" cy="1384995"/>
          </a:xfrm>
          <a:prstGeom prst="rect">
            <a:avLst/>
          </a:prstGeom>
        </p:spPr>
        <p:txBody>
          <a:bodyPr wrap="square">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Run a crawler on X Top Alexa websites</a:t>
            </a: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hlinkClick r:id="rId2"/>
              </a:rPr>
              <a:t>https://www.alexa.com/topsites</a:t>
            </a:r>
            <a:r>
              <a:rPr lang="en-US" sz="28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Collect all request/responses</a:t>
            </a:r>
          </a:p>
        </p:txBody>
      </p:sp>
      <p:sp>
        <p:nvSpPr>
          <p:cNvPr id="6" name="Rectangle 5">
            <a:extLst>
              <a:ext uri="{FF2B5EF4-FFF2-40B4-BE49-F238E27FC236}">
                <a16:creationId xmlns:a16="http://schemas.microsoft.com/office/drawing/2014/main" id="{0AFA0B4C-6CD7-3A48-B7F4-559061531084}"/>
              </a:ext>
            </a:extLst>
          </p:cNvPr>
          <p:cNvSpPr/>
          <p:nvPr/>
        </p:nvSpPr>
        <p:spPr>
          <a:xfrm>
            <a:off x="1039585" y="3790177"/>
            <a:ext cx="10036629" cy="2246769"/>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For every request and response</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Mark as “tracking” if a third-party cookie is set/sent</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Mark as “analytics” if a first-party cookie is set/sent</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Exclude cookies repeated through several measurements</a:t>
            </a:r>
          </a:p>
        </p:txBody>
      </p:sp>
      <p:sp>
        <p:nvSpPr>
          <p:cNvPr id="7" name="Rectangle 6">
            <a:extLst>
              <a:ext uri="{FF2B5EF4-FFF2-40B4-BE49-F238E27FC236}">
                <a16:creationId xmlns:a16="http://schemas.microsoft.com/office/drawing/2014/main" id="{30475553-7CE2-BA4C-8FBD-8372CDE6B36B}"/>
              </a:ext>
            </a:extLst>
          </p:cNvPr>
          <p:cNvSpPr/>
          <p:nvPr/>
        </p:nvSpPr>
        <p:spPr>
          <a:xfrm>
            <a:off x="4857750" y="5873483"/>
            <a:ext cx="6096000" cy="646331"/>
          </a:xfrm>
          <a:prstGeom prst="rect">
            <a:avLst/>
          </a:prstGeom>
        </p:spPr>
        <p:txBody>
          <a:bodyPr>
            <a:spAutoFit/>
          </a:bodyPr>
          <a:lstStyle/>
          <a:p>
            <a:r>
              <a:rPr lang="en-US" b="1" dirty="0">
                <a:solidFill>
                  <a:srgbClr val="FF0000"/>
                </a:solidFill>
                <a:latin typeface="Arial" panose="020B0604020202020204" pitchFamily="34" charset="0"/>
                <a:cs typeface="Arial" panose="020B0604020202020204" pitchFamily="34" charset="0"/>
              </a:rPr>
              <a:t>Cookies stored as “first-party” become “third-party” in a different context – social button example</a:t>
            </a:r>
          </a:p>
        </p:txBody>
      </p:sp>
      <p:sp>
        <p:nvSpPr>
          <p:cNvPr id="4" name="Slide Number Placeholder 3">
            <a:extLst>
              <a:ext uri="{FF2B5EF4-FFF2-40B4-BE49-F238E27FC236}">
                <a16:creationId xmlns:a16="http://schemas.microsoft.com/office/drawing/2014/main" id="{F34BF840-8B8B-3D41-942F-34E509286BF1}"/>
              </a:ext>
            </a:extLst>
          </p:cNvPr>
          <p:cNvSpPr>
            <a:spLocks noGrp="1"/>
          </p:cNvSpPr>
          <p:nvPr>
            <p:ph type="sldNum" sz="quarter" idx="12"/>
          </p:nvPr>
        </p:nvSpPr>
        <p:spPr/>
        <p:txBody>
          <a:bodyPr/>
          <a:lstStyle/>
          <a:p>
            <a:fld id="{3E5BF5F9-4D9A-9543-85E8-59158CD2B6EB}" type="slidenum">
              <a:rPr lang="en-US" smtClean="0"/>
              <a:t>59</a:t>
            </a:fld>
            <a:endParaRPr lang="en-US"/>
          </a:p>
        </p:txBody>
      </p:sp>
    </p:spTree>
    <p:extLst>
      <p:ext uri="{BB962C8B-B14F-4D97-AF65-F5344CB8AC3E}">
        <p14:creationId xmlns:p14="http://schemas.microsoft.com/office/powerpoint/2010/main" val="40895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221" y="15239"/>
            <a:ext cx="10515600" cy="1325563"/>
          </a:xfrm>
        </p:spPr>
        <p:txBody>
          <a:bodyPr/>
          <a:lstStyle/>
          <a:p>
            <a:r>
              <a:rPr lang="en-US" b="1" dirty="0">
                <a:solidFill>
                  <a:srgbClr val="FF0000"/>
                </a:solidFill>
                <a:latin typeface="Arial" charset="0"/>
                <a:ea typeface="Arial" charset="0"/>
                <a:cs typeface="Arial" charset="0"/>
              </a:rPr>
              <a:t>How does web tracking work?</a:t>
            </a:r>
          </a:p>
        </p:txBody>
      </p:sp>
      <p:sp>
        <p:nvSpPr>
          <p:cNvPr id="87" name="Rectangle 86" descr="&quot;&quot;"/>
          <p:cNvSpPr/>
          <p:nvPr/>
        </p:nvSpPr>
        <p:spPr>
          <a:xfrm>
            <a:off x="825282" y="1458786"/>
            <a:ext cx="2257163" cy="354950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4" name="Picture 103" descr="si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11" y="1458787"/>
            <a:ext cx="477383" cy="456031"/>
          </a:xfrm>
          <a:prstGeom prst="rect">
            <a:avLst/>
          </a:prstGeom>
        </p:spPr>
      </p:pic>
      <p:sp>
        <p:nvSpPr>
          <p:cNvPr id="88" name="Rectangle 87" descr="&quot;&quot;"/>
          <p:cNvSpPr/>
          <p:nvPr/>
        </p:nvSpPr>
        <p:spPr>
          <a:xfrm>
            <a:off x="1283108" y="2015841"/>
            <a:ext cx="1606544" cy="752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9" name="Picture 88" descr="sit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239" y="2086013"/>
            <a:ext cx="1516849" cy="240709"/>
          </a:xfrm>
          <a:prstGeom prst="rect">
            <a:avLst/>
          </a:prstGeom>
        </p:spPr>
      </p:pic>
      <p:sp>
        <p:nvSpPr>
          <p:cNvPr id="84" name="Rectangle 83" descr="&quot;&quot;"/>
          <p:cNvSpPr/>
          <p:nvPr/>
        </p:nvSpPr>
        <p:spPr>
          <a:xfrm>
            <a:off x="1283108" y="2889167"/>
            <a:ext cx="1606544" cy="9037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85" name="Picture 84" descr="sites"/>
          <p:cNvPicPr>
            <a:picLocks noChangeAspect="1"/>
          </p:cNvPicPr>
          <p:nvPr/>
        </p:nvPicPr>
        <p:blipFill>
          <a:blip r:embed="rId5"/>
          <a:stretch>
            <a:fillRect/>
          </a:stretch>
        </p:blipFill>
        <p:spPr>
          <a:xfrm>
            <a:off x="1793295" y="2976046"/>
            <a:ext cx="631029" cy="473271"/>
          </a:xfrm>
          <a:prstGeom prst="rect">
            <a:avLst/>
          </a:prstGeom>
        </p:spPr>
      </p:pic>
      <p:sp>
        <p:nvSpPr>
          <p:cNvPr id="86" name="Rectangle 85" descr="&quot;&quot;"/>
          <p:cNvSpPr/>
          <p:nvPr/>
        </p:nvSpPr>
        <p:spPr>
          <a:xfrm>
            <a:off x="1283108" y="3903805"/>
            <a:ext cx="1606544" cy="8540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6" name="Picture 105" descr="site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9496" y="3988488"/>
            <a:ext cx="1455391" cy="345595"/>
          </a:xfrm>
          <a:prstGeom prst="rect">
            <a:avLst/>
          </a:prstGeom>
        </p:spPr>
      </p:pic>
      <p:sp>
        <p:nvSpPr>
          <p:cNvPr id="102" name="Rectangle 101" descr="&quot;&quot;"/>
          <p:cNvSpPr/>
          <p:nvPr/>
        </p:nvSpPr>
        <p:spPr>
          <a:xfrm>
            <a:off x="3800316" y="1462333"/>
            <a:ext cx="1953257" cy="142683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3991422" y="1583493"/>
            <a:ext cx="1607524" cy="5819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google-analytics.com</a:t>
            </a:r>
            <a:endParaRPr lang="en-US" dirty="0"/>
          </a:p>
        </p:txBody>
      </p:sp>
      <p:pic>
        <p:nvPicPr>
          <p:cNvPr id="100" name="Picture 99" descr="sit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423" y="2207307"/>
            <a:ext cx="1516849" cy="240709"/>
          </a:xfrm>
          <a:prstGeom prst="rect">
            <a:avLst/>
          </a:prstGeom>
        </p:spPr>
      </p:pic>
      <p:pic>
        <p:nvPicPr>
          <p:cNvPr id="108" name="Picture 107" descr="sites"/>
          <p:cNvPicPr>
            <a:picLocks noChangeAspect="1"/>
          </p:cNvPicPr>
          <p:nvPr/>
        </p:nvPicPr>
        <p:blipFill>
          <a:blip r:embed="rId5"/>
          <a:stretch>
            <a:fillRect/>
          </a:stretch>
        </p:blipFill>
        <p:spPr>
          <a:xfrm>
            <a:off x="4508762" y="2467458"/>
            <a:ext cx="451814" cy="338860"/>
          </a:xfrm>
          <a:prstGeom prst="rect">
            <a:avLst/>
          </a:prstGeom>
        </p:spPr>
      </p:pic>
      <p:sp>
        <p:nvSpPr>
          <p:cNvPr id="103" name="Rectangle 102" descr="&quot;&quot;"/>
          <p:cNvSpPr/>
          <p:nvPr/>
        </p:nvSpPr>
        <p:spPr>
          <a:xfrm>
            <a:off x="3815428" y="3011807"/>
            <a:ext cx="1938145" cy="138082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927278" y="3146487"/>
            <a:ext cx="1762149" cy="579192"/>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doubleclick.com</a:t>
            </a:r>
            <a:endParaRPr lang="en-US" dirty="0"/>
          </a:p>
        </p:txBody>
      </p:sp>
      <p:pic>
        <p:nvPicPr>
          <p:cNvPr id="101" name="Picture 100" descr="sit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2098" y="3790332"/>
            <a:ext cx="1516849" cy="240709"/>
          </a:xfrm>
          <a:prstGeom prst="rect">
            <a:avLst/>
          </a:prstGeom>
        </p:spPr>
      </p:pic>
      <p:pic>
        <p:nvPicPr>
          <p:cNvPr id="105" name="Picture 104" descr="site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341" y="4037014"/>
            <a:ext cx="1132508" cy="268924"/>
          </a:xfrm>
          <a:prstGeom prst="rect">
            <a:avLst/>
          </a:prstGeom>
        </p:spPr>
      </p:pic>
      <p:sp>
        <p:nvSpPr>
          <p:cNvPr id="111" name="Rectangle 110" descr="&quot;&quot;"/>
          <p:cNvSpPr/>
          <p:nvPr/>
        </p:nvSpPr>
        <p:spPr>
          <a:xfrm>
            <a:off x="3815428" y="4477671"/>
            <a:ext cx="1938145" cy="117786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a:off x="3927276" y="4612351"/>
            <a:ext cx="1762150" cy="579192"/>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quantserve.com</a:t>
            </a:r>
            <a:endParaRPr lang="en-US" dirty="0"/>
          </a:p>
        </p:txBody>
      </p:sp>
      <p:pic>
        <p:nvPicPr>
          <p:cNvPr id="113" name="Picture 112" descr="site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341" y="5292595"/>
            <a:ext cx="1132508" cy="268924"/>
          </a:xfrm>
          <a:prstGeom prst="rect">
            <a:avLst/>
          </a:prstGeom>
        </p:spPr>
      </p:pic>
      <p:sp>
        <p:nvSpPr>
          <p:cNvPr id="90" name="Rectangle 89" descr="&quot;&quot;"/>
          <p:cNvSpPr/>
          <p:nvPr/>
        </p:nvSpPr>
        <p:spPr>
          <a:xfrm>
            <a:off x="1793294" y="2487829"/>
            <a:ext cx="244164" cy="1620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7" name="Straight Arrow Connector 96" descr="arrow"/>
          <p:cNvCxnSpPr>
            <a:stCxn id="92" idx="3"/>
            <a:endCxn id="96" idx="1"/>
          </p:cNvCxnSpPr>
          <p:nvPr/>
        </p:nvCxnSpPr>
        <p:spPr>
          <a:xfrm flipV="1">
            <a:off x="1640622" y="1874460"/>
            <a:ext cx="2350801" cy="689060"/>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sp>
        <p:nvSpPr>
          <p:cNvPr id="92" name="Rectangle 91" descr="&quot;&quot;"/>
          <p:cNvSpPr/>
          <p:nvPr/>
        </p:nvSpPr>
        <p:spPr>
          <a:xfrm>
            <a:off x="1431951" y="2482513"/>
            <a:ext cx="208670" cy="162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descr="arrow"/>
          <p:cNvCxnSpPr>
            <a:stCxn id="90" idx="2"/>
            <a:endCxn id="95" idx="1"/>
          </p:cNvCxnSpPr>
          <p:nvPr/>
        </p:nvCxnSpPr>
        <p:spPr>
          <a:xfrm>
            <a:off x="1915377" y="2649843"/>
            <a:ext cx="2011901" cy="786240"/>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sp>
        <p:nvSpPr>
          <p:cNvPr id="93" name="Rectangle 92" descr="&quot;&quot;"/>
          <p:cNvSpPr/>
          <p:nvPr/>
        </p:nvSpPr>
        <p:spPr>
          <a:xfrm>
            <a:off x="1493904" y="3487801"/>
            <a:ext cx="208670" cy="162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Straight Arrow Connector 97" descr="arrow"/>
          <p:cNvCxnSpPr>
            <a:stCxn id="93" idx="3"/>
            <a:endCxn id="96" idx="1"/>
          </p:cNvCxnSpPr>
          <p:nvPr/>
        </p:nvCxnSpPr>
        <p:spPr>
          <a:xfrm flipV="1">
            <a:off x="1702574" y="1874460"/>
            <a:ext cx="2288848" cy="1694348"/>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sp>
        <p:nvSpPr>
          <p:cNvPr id="94" name="Rectangle 93" descr="&quot;&quot;"/>
          <p:cNvSpPr/>
          <p:nvPr/>
        </p:nvSpPr>
        <p:spPr>
          <a:xfrm>
            <a:off x="1593134" y="4480521"/>
            <a:ext cx="244164" cy="1620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7" name="Straight Arrow Connector 106" descr="arrow"/>
          <p:cNvCxnSpPr>
            <a:stCxn id="94" idx="3"/>
            <a:endCxn id="95" idx="1"/>
          </p:cNvCxnSpPr>
          <p:nvPr/>
        </p:nvCxnSpPr>
        <p:spPr>
          <a:xfrm flipV="1">
            <a:off x="1837299" y="3436084"/>
            <a:ext cx="2089979" cy="1125445"/>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sp>
        <p:nvSpPr>
          <p:cNvPr id="109" name="Rectangle 108" descr="&quot;&quot;"/>
          <p:cNvSpPr/>
          <p:nvPr/>
        </p:nvSpPr>
        <p:spPr>
          <a:xfrm>
            <a:off x="2058169" y="4486606"/>
            <a:ext cx="244164" cy="16201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2" name="Straight Arrow Connector 111" descr="arrow"/>
          <p:cNvCxnSpPr>
            <a:stCxn id="109" idx="3"/>
            <a:endCxn id="110" idx="1"/>
          </p:cNvCxnSpPr>
          <p:nvPr/>
        </p:nvCxnSpPr>
        <p:spPr>
          <a:xfrm>
            <a:off x="2302334" y="4567613"/>
            <a:ext cx="1624943" cy="334334"/>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cxnSp>
        <p:nvCxnSpPr>
          <p:cNvPr id="7" name="Straight Connector 6" descr="&quot;&quot;"/>
          <p:cNvCxnSpPr/>
          <p:nvPr/>
        </p:nvCxnSpPr>
        <p:spPr>
          <a:xfrm>
            <a:off x="1981200" y="6126163"/>
            <a:ext cx="822960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617317" y="6244148"/>
            <a:ext cx="2969572" cy="276999"/>
          </a:xfrm>
          <a:prstGeom prst="rect">
            <a:avLst/>
          </a:prstGeom>
          <a:noFill/>
        </p:spPr>
        <p:txBody>
          <a:bodyPr wrap="square" rtlCol="0">
            <a:spAutoFit/>
          </a:bodyPr>
          <a:lstStyle/>
          <a:p>
            <a:pPr algn="ctr"/>
            <a:r>
              <a:rPr lang="en-US" sz="1200" dirty="0">
                <a:solidFill>
                  <a:srgbClr val="000000"/>
                </a:solidFill>
              </a:rPr>
              <a:t>Courtesy of </a:t>
            </a:r>
            <a:r>
              <a:rPr lang="en-US" sz="1200" dirty="0" err="1">
                <a:solidFill>
                  <a:srgbClr val="000000"/>
                </a:solidFill>
              </a:rPr>
              <a:t>Franziska</a:t>
            </a:r>
            <a:r>
              <a:rPr lang="en-US" sz="1200" dirty="0">
                <a:solidFill>
                  <a:srgbClr val="000000"/>
                </a:solidFill>
              </a:rPr>
              <a:t> Roesner</a:t>
            </a:r>
          </a:p>
        </p:txBody>
      </p:sp>
      <p:sp>
        <p:nvSpPr>
          <p:cNvPr id="12" name="TextBox 11"/>
          <p:cNvSpPr txBox="1"/>
          <p:nvPr/>
        </p:nvSpPr>
        <p:spPr>
          <a:xfrm>
            <a:off x="4189901" y="5760862"/>
            <a:ext cx="3812197" cy="338554"/>
          </a:xfrm>
          <a:prstGeom prst="rect">
            <a:avLst/>
          </a:prstGeom>
          <a:noFill/>
        </p:spPr>
        <p:txBody>
          <a:bodyPr wrap="square" rtlCol="0">
            <a:spAutoFit/>
          </a:bodyPr>
          <a:lstStyle/>
          <a:p>
            <a:pPr algn="ctr"/>
            <a:r>
              <a:rPr lang="en-US" sz="1600" dirty="0"/>
              <a:t>(Hypothetical tracking relationships only.)</a:t>
            </a:r>
          </a:p>
        </p:txBody>
      </p:sp>
      <p:sp>
        <p:nvSpPr>
          <p:cNvPr id="91" name="TextBox 90"/>
          <p:cNvSpPr txBox="1"/>
          <p:nvPr/>
        </p:nvSpPr>
        <p:spPr>
          <a:xfrm>
            <a:off x="6497066" y="2976046"/>
            <a:ext cx="5100447" cy="1815882"/>
          </a:xfrm>
          <a:prstGeom prst="rect">
            <a:avLst/>
          </a:prstGeom>
          <a:noFill/>
        </p:spPr>
        <p:txBody>
          <a:bodyPr wrap="square" rtlCol="0">
            <a:spAutoFit/>
          </a:bodyPr>
          <a:lstStyle/>
          <a:p>
            <a:r>
              <a:rPr lang="en-US" sz="2800" dirty="0">
                <a:latin typeface="Arial" charset="0"/>
                <a:ea typeface="Arial" charset="0"/>
                <a:cs typeface="Arial" charset="0"/>
              </a:rPr>
              <a:t>Bigger browsing profiles    </a:t>
            </a:r>
          </a:p>
          <a:p>
            <a:r>
              <a:rPr lang="en-US" sz="2800" dirty="0">
                <a:latin typeface="Arial" charset="0"/>
                <a:ea typeface="Arial" charset="0"/>
                <a:cs typeface="Arial" charset="0"/>
              </a:rPr>
              <a:t>= </a:t>
            </a:r>
            <a:r>
              <a:rPr lang="en-US" sz="2800" dirty="0">
                <a:solidFill>
                  <a:srgbClr val="3366FF"/>
                </a:solidFill>
                <a:latin typeface="Arial" charset="0"/>
                <a:ea typeface="Arial" charset="0"/>
                <a:cs typeface="Arial" charset="0"/>
              </a:rPr>
              <a:t>increased value </a:t>
            </a:r>
            <a:r>
              <a:rPr lang="en-US" sz="2800" dirty="0">
                <a:latin typeface="Arial" charset="0"/>
                <a:ea typeface="Arial" charset="0"/>
                <a:cs typeface="Arial" charset="0"/>
              </a:rPr>
              <a:t>for trackers</a:t>
            </a:r>
          </a:p>
          <a:p>
            <a:r>
              <a:rPr lang="en-US" sz="2800" dirty="0">
                <a:latin typeface="Arial" charset="0"/>
                <a:ea typeface="Arial" charset="0"/>
                <a:cs typeface="Arial" charset="0"/>
              </a:rPr>
              <a:t>= </a:t>
            </a:r>
            <a:r>
              <a:rPr lang="en-US" sz="2800" dirty="0">
                <a:solidFill>
                  <a:srgbClr val="3366FF"/>
                </a:solidFill>
                <a:latin typeface="Arial" charset="0"/>
                <a:ea typeface="Arial" charset="0"/>
                <a:cs typeface="Arial" charset="0"/>
              </a:rPr>
              <a:t>reduced privacy </a:t>
            </a:r>
            <a:r>
              <a:rPr lang="en-US" sz="2800" dirty="0">
                <a:latin typeface="Arial" charset="0"/>
                <a:ea typeface="Arial" charset="0"/>
                <a:cs typeface="Arial" charset="0"/>
              </a:rPr>
              <a:t>for users</a:t>
            </a:r>
          </a:p>
          <a:p>
            <a:endParaRPr lang="en-US" sz="2800"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6</a:t>
            </a:fld>
            <a:endParaRPr lang="en-US"/>
          </a:p>
        </p:txBody>
      </p:sp>
    </p:spTree>
    <p:extLst>
      <p:ext uri="{BB962C8B-B14F-4D97-AF65-F5344CB8AC3E}">
        <p14:creationId xmlns:p14="http://schemas.microsoft.com/office/powerpoint/2010/main" val="292511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
                                            <p:txEl>
                                              <p:pRg st="0" end="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1">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6" grpId="0" animBg="1"/>
      <p:bldP spid="103" grpId="0" animBg="1"/>
      <p:bldP spid="95" grpId="0" animBg="1"/>
      <p:bldP spid="111" grpId="0" animBg="1"/>
      <p:bldP spid="110" grpId="0" animBg="1"/>
      <p:bldP spid="90" grpId="0" animBg="1"/>
      <p:bldP spid="92" grpId="0" animBg="1"/>
      <p:bldP spid="93" grpId="0" animBg="1"/>
      <p:bldP spid="94" grpId="0" animBg="1"/>
      <p:bldP spid="10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D7D3-16DC-F34E-94D8-ECDF76E38391}"/>
              </a:ext>
            </a:extLst>
          </p:cNvPr>
          <p:cNvSpPr>
            <a:spLocks noGrp="1"/>
          </p:cNvSpPr>
          <p:nvPr>
            <p:ph type="title"/>
          </p:nvPr>
        </p:nvSpPr>
        <p:spPr>
          <a:xfrm>
            <a:off x="429986" y="0"/>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Classifying Web Tracking Behavior</a:t>
            </a:r>
          </a:p>
        </p:txBody>
      </p:sp>
      <p:pic>
        <p:nvPicPr>
          <p:cNvPr id="6" name="Picture 5" descr="plot">
            <a:extLst>
              <a:ext uri="{FF2B5EF4-FFF2-40B4-BE49-F238E27FC236}">
                <a16:creationId xmlns:a16="http://schemas.microsoft.com/office/drawing/2014/main" id="{8906061F-DF3E-EC42-A792-BF7A90A5B56E}"/>
              </a:ext>
            </a:extLst>
          </p:cNvPr>
          <p:cNvPicPr>
            <a:picLocks noChangeAspect="1"/>
          </p:cNvPicPr>
          <p:nvPr/>
        </p:nvPicPr>
        <p:blipFill>
          <a:blip r:embed="rId2"/>
          <a:stretch>
            <a:fillRect/>
          </a:stretch>
        </p:blipFill>
        <p:spPr>
          <a:xfrm>
            <a:off x="2113518" y="1013075"/>
            <a:ext cx="7597102" cy="5310596"/>
          </a:xfrm>
          <a:prstGeom prst="rect">
            <a:avLst/>
          </a:prstGeom>
        </p:spPr>
      </p:pic>
      <p:sp>
        <p:nvSpPr>
          <p:cNvPr id="3" name="Rectangle 2">
            <a:extLst>
              <a:ext uri="{FF2B5EF4-FFF2-40B4-BE49-F238E27FC236}">
                <a16:creationId xmlns:a16="http://schemas.microsoft.com/office/drawing/2014/main" id="{D9815CB5-4967-B64F-8498-B5362799980D}"/>
              </a:ext>
            </a:extLst>
          </p:cNvPr>
          <p:cNvSpPr/>
          <p:nvPr/>
        </p:nvSpPr>
        <p:spPr>
          <a:xfrm>
            <a:off x="429986" y="6452749"/>
            <a:ext cx="10080171" cy="338554"/>
          </a:xfrm>
          <a:prstGeom prst="rect">
            <a:avLst/>
          </a:prstGeom>
        </p:spPr>
        <p:txBody>
          <a:bodyPr wrap="square">
            <a:spAutoFit/>
          </a:bodyPr>
          <a:lstStyle/>
          <a:p>
            <a:pPr marL="0" lvl="1"/>
            <a:r>
              <a:rPr lang="en-US" sz="1600" dirty="0" err="1"/>
              <a:t>Roesner</a:t>
            </a:r>
            <a:r>
              <a:rPr lang="en-US" sz="1600" dirty="0"/>
              <a:t> et al. Detecting and Defending Against Third-Party Tracking on the Web USENIX NSDI 2012</a:t>
            </a:r>
          </a:p>
        </p:txBody>
      </p:sp>
      <p:sp>
        <p:nvSpPr>
          <p:cNvPr id="4" name="Slide Number Placeholder 3">
            <a:extLst>
              <a:ext uri="{FF2B5EF4-FFF2-40B4-BE49-F238E27FC236}">
                <a16:creationId xmlns:a16="http://schemas.microsoft.com/office/drawing/2014/main" id="{2C9C5EF8-70A5-D249-8690-5015EB13E2D0}"/>
              </a:ext>
            </a:extLst>
          </p:cNvPr>
          <p:cNvSpPr>
            <a:spLocks noGrp="1"/>
          </p:cNvSpPr>
          <p:nvPr>
            <p:ph type="sldNum" sz="quarter" idx="12"/>
          </p:nvPr>
        </p:nvSpPr>
        <p:spPr/>
        <p:txBody>
          <a:bodyPr/>
          <a:lstStyle/>
          <a:p>
            <a:fld id="{3E5BF5F9-4D9A-9543-85E8-59158CD2B6EB}" type="slidenum">
              <a:rPr lang="en-US" smtClean="0"/>
              <a:t>60</a:t>
            </a:fld>
            <a:endParaRPr lang="en-US"/>
          </a:p>
        </p:txBody>
      </p:sp>
    </p:spTree>
    <p:extLst>
      <p:ext uri="{BB962C8B-B14F-4D97-AF65-F5344CB8AC3E}">
        <p14:creationId xmlns:p14="http://schemas.microsoft.com/office/powerpoint/2010/main" val="5462879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FC30-7AC7-ED42-A1E1-15CDDE00A69E}"/>
              </a:ext>
            </a:extLst>
          </p:cNvPr>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How to recognize tracking behavior?</a:t>
            </a:r>
          </a:p>
        </p:txBody>
      </p:sp>
      <p:sp>
        <p:nvSpPr>
          <p:cNvPr id="5" name="Rectangle 4">
            <a:extLst>
              <a:ext uri="{FF2B5EF4-FFF2-40B4-BE49-F238E27FC236}">
                <a16:creationId xmlns:a16="http://schemas.microsoft.com/office/drawing/2014/main" id="{B86B536B-535D-ED4C-B280-E2C48FF9D381}"/>
              </a:ext>
            </a:extLst>
          </p:cNvPr>
          <p:cNvSpPr/>
          <p:nvPr/>
        </p:nvSpPr>
        <p:spPr>
          <a:xfrm>
            <a:off x="1148443" y="2134578"/>
            <a:ext cx="8305800" cy="2246769"/>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No single methodology in research literature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Convention: use consumer protection lists</a:t>
            </a:r>
          </a:p>
          <a:p>
            <a:pPr marL="914400" lvl="1" indent="-457200">
              <a:buFont typeface="Arial" panose="020B0604020202020204" pitchFamily="34" charset="0"/>
              <a:buChar char="•"/>
            </a:pPr>
            <a:r>
              <a:rPr lang="en-US" sz="2800" dirty="0" err="1">
                <a:latin typeface="Arial" panose="020B0604020202020204" pitchFamily="34" charset="0"/>
                <a:cs typeface="Arial" panose="020B0604020202020204" pitchFamily="34" charset="0"/>
              </a:rPr>
              <a:t>EasyList</a:t>
            </a:r>
            <a:r>
              <a:rPr lang="en-US" sz="2800" dirty="0">
                <a:latin typeface="Arial" panose="020B0604020202020204" pitchFamily="34" charset="0"/>
                <a:cs typeface="Arial" panose="020B0604020202020204" pitchFamily="34" charset="0"/>
              </a:rPr>
              <a:t> and </a:t>
            </a:r>
            <a:r>
              <a:rPr lang="en-US" sz="2800" dirty="0" err="1">
                <a:latin typeface="Arial" panose="020B0604020202020204" pitchFamily="34" charset="0"/>
                <a:cs typeface="Arial" panose="020B0604020202020204" pitchFamily="34" charset="0"/>
              </a:rPr>
              <a:t>EasyPrivacy</a:t>
            </a:r>
            <a:r>
              <a:rPr lang="en-US" sz="2800" dirty="0">
                <a:latin typeface="Arial" panose="020B0604020202020204" pitchFamily="34" charset="0"/>
                <a:cs typeface="Arial" panose="020B0604020202020204" pitchFamily="34" charset="0"/>
              </a:rPr>
              <a:t> blocking lists</a:t>
            </a:r>
          </a:p>
          <a:p>
            <a:pPr marL="914400" lvl="1"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Lists used in ad blocking extensions</a:t>
            </a:r>
          </a:p>
        </p:txBody>
      </p:sp>
      <p:sp>
        <p:nvSpPr>
          <p:cNvPr id="4" name="Slide Number Placeholder 3">
            <a:extLst>
              <a:ext uri="{FF2B5EF4-FFF2-40B4-BE49-F238E27FC236}">
                <a16:creationId xmlns:a16="http://schemas.microsoft.com/office/drawing/2014/main" id="{D898FBA8-7B34-1849-8197-CA770DD1EB63}"/>
              </a:ext>
            </a:extLst>
          </p:cNvPr>
          <p:cNvSpPr>
            <a:spLocks noGrp="1"/>
          </p:cNvSpPr>
          <p:nvPr>
            <p:ph type="sldNum" sz="quarter" idx="12"/>
          </p:nvPr>
        </p:nvSpPr>
        <p:spPr/>
        <p:txBody>
          <a:bodyPr/>
          <a:lstStyle/>
          <a:p>
            <a:fld id="{3E5BF5F9-4D9A-9543-85E8-59158CD2B6EB}" type="slidenum">
              <a:rPr lang="en-US" smtClean="0"/>
              <a:t>61</a:t>
            </a:fld>
            <a:endParaRPr lang="en-US"/>
          </a:p>
        </p:txBody>
      </p:sp>
    </p:spTree>
    <p:extLst>
      <p:ext uri="{BB962C8B-B14F-4D97-AF65-F5344CB8AC3E}">
        <p14:creationId xmlns:p14="http://schemas.microsoft.com/office/powerpoint/2010/main" val="1268722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211603"/>
            <a:ext cx="11382704" cy="1325563"/>
          </a:xfrm>
        </p:spPr>
        <p:txBody>
          <a:bodyPr>
            <a:normAutofit/>
          </a:bodyPr>
          <a:lstStyle/>
          <a:p>
            <a:r>
              <a:rPr lang="en-US" b="1" dirty="0" err="1">
                <a:solidFill>
                  <a:srgbClr val="FF0000"/>
                </a:solidFill>
                <a:latin typeface="Arial" panose="020B0604020202020204" pitchFamily="34" charset="0"/>
                <a:cs typeface="Arial" panose="020B0604020202020204" pitchFamily="34" charset="0"/>
              </a:rPr>
              <a:t>OpenWPM</a:t>
            </a:r>
            <a:r>
              <a:rPr lang="en-US" b="1" dirty="0">
                <a:solidFill>
                  <a:srgbClr val="FF0000"/>
                </a:solidFill>
                <a:latin typeface="Arial" panose="020B0604020202020204" pitchFamily="34" charset="0"/>
                <a:cs typeface="Arial" panose="020B0604020202020204" pitchFamily="34" charset="0"/>
              </a:rPr>
              <a:t>: 1 Million study</a:t>
            </a:r>
            <a:endParaRPr lang="en-US" b="1" dirty="0">
              <a:solidFill>
                <a:srgbClr val="FF0000"/>
              </a:solidFill>
              <a:latin typeface="Arial" panose="020B0604020202020204" pitchFamily="34" charset="0"/>
              <a:ea typeface="Arial" charset="0"/>
              <a:cs typeface="Arial" panose="020B0604020202020204" pitchFamily="34" charset="0"/>
            </a:endParaRPr>
          </a:p>
        </p:txBody>
      </p:sp>
      <p:pic>
        <p:nvPicPr>
          <p:cNvPr id="5" name="Picture 4" descr="plot"/>
          <p:cNvPicPr>
            <a:picLocks noChangeAspect="1"/>
          </p:cNvPicPr>
          <p:nvPr/>
        </p:nvPicPr>
        <p:blipFill>
          <a:blip r:embed="rId2"/>
          <a:stretch>
            <a:fillRect/>
          </a:stretch>
        </p:blipFill>
        <p:spPr>
          <a:xfrm>
            <a:off x="0" y="1397342"/>
            <a:ext cx="6592319" cy="3428972"/>
          </a:xfrm>
          <a:prstGeom prst="rect">
            <a:avLst/>
          </a:prstGeom>
        </p:spPr>
      </p:pic>
      <p:pic>
        <p:nvPicPr>
          <p:cNvPr id="4" name="Picture 3" descr="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406" y="3652164"/>
            <a:ext cx="5545521" cy="2675281"/>
          </a:xfrm>
          <a:prstGeom prst="rect">
            <a:avLst/>
          </a:prstGeom>
        </p:spPr>
      </p:pic>
      <p:sp>
        <p:nvSpPr>
          <p:cNvPr id="8" name="Rectangle 7"/>
          <p:cNvSpPr/>
          <p:nvPr/>
        </p:nvSpPr>
        <p:spPr>
          <a:xfrm>
            <a:off x="7394027" y="2326998"/>
            <a:ext cx="4351283" cy="1569660"/>
          </a:xfrm>
          <a:prstGeom prst="rect">
            <a:avLst/>
          </a:prstGeom>
        </p:spPr>
        <p:txBody>
          <a:bodyPr wrap="square">
            <a:spAutoFit/>
          </a:bodyPr>
          <a:lstStyle/>
          <a:p>
            <a:r>
              <a:rPr lang="en-US" sz="2400">
                <a:latin typeface="Arial" charset="0"/>
                <a:ea typeface="Arial" charset="0"/>
                <a:cs typeface="Arial" charset="0"/>
              </a:rPr>
              <a:t>Google</a:t>
            </a:r>
            <a:r>
              <a:rPr lang="en-US" sz="2400" dirty="0">
                <a:latin typeface="Arial" charset="0"/>
                <a:ea typeface="Arial" charset="0"/>
                <a:cs typeface="Arial" charset="0"/>
              </a:rPr>
              <a:t>, Facebook, Twitter, and </a:t>
            </a:r>
            <a:r>
              <a:rPr lang="en-US" sz="2400" dirty="0" err="1">
                <a:latin typeface="Arial" charset="0"/>
                <a:ea typeface="Arial" charset="0"/>
                <a:cs typeface="Arial" charset="0"/>
              </a:rPr>
              <a:t>AdNexus</a:t>
            </a:r>
            <a:r>
              <a:rPr lang="en-US" sz="2400" dirty="0">
                <a:latin typeface="Arial" charset="0"/>
                <a:ea typeface="Arial" charset="0"/>
                <a:cs typeface="Arial" charset="0"/>
              </a:rPr>
              <a:t> are the only third-party entities present on more than 10% of sites.</a:t>
            </a:r>
          </a:p>
        </p:txBody>
      </p:sp>
      <p:sp>
        <p:nvSpPr>
          <p:cNvPr id="9" name="Rectangle 8">
            <a:extLst>
              <a:ext uri="{FF2B5EF4-FFF2-40B4-BE49-F238E27FC236}">
                <a16:creationId xmlns:a16="http://schemas.microsoft.com/office/drawing/2014/main" id="{21EB1DBA-D91B-AB4A-8E75-471304FB9ACC}"/>
              </a:ext>
            </a:extLst>
          </p:cNvPr>
          <p:cNvSpPr/>
          <p:nvPr/>
        </p:nvSpPr>
        <p:spPr>
          <a:xfrm>
            <a:off x="285173" y="6411826"/>
            <a:ext cx="9284495" cy="338554"/>
          </a:xfrm>
          <a:prstGeom prst="rect">
            <a:avLst/>
          </a:prstGeom>
        </p:spPr>
        <p:txBody>
          <a:bodyPr wrap="square">
            <a:spAutoFit/>
          </a:bodyPr>
          <a:lstStyle/>
          <a:p>
            <a:pPr marL="0" lvl="1"/>
            <a:r>
              <a:rPr lang="en-US" sz="1600" dirty="0"/>
              <a:t> </a:t>
            </a:r>
            <a:r>
              <a:rPr lang="en-US" sz="1600" dirty="0" err="1"/>
              <a:t>Englehardt</a:t>
            </a:r>
            <a:r>
              <a:rPr lang="en-US" sz="1600" dirty="0"/>
              <a:t> &amp; Narayanan. Online Tracking: A 1-million-site Measurement and Analysis, CCS 2016</a:t>
            </a: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62</a:t>
            </a:fld>
            <a:endParaRPr lang="en-US"/>
          </a:p>
        </p:txBody>
      </p:sp>
    </p:spTree>
    <p:extLst>
      <p:ext uri="{BB962C8B-B14F-4D97-AF65-F5344CB8AC3E}">
        <p14:creationId xmlns:p14="http://schemas.microsoft.com/office/powerpoint/2010/main" val="2043957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E80C-942C-004A-BE91-294BFEC23E8B}"/>
              </a:ext>
            </a:extLst>
          </p:cNvPr>
          <p:cNvSpPr>
            <a:spLocks noGrp="1"/>
          </p:cNvSpPr>
          <p:nvPr>
            <p:ph type="title"/>
          </p:nvPr>
        </p:nvSpPr>
        <p:spPr>
          <a:xfrm>
            <a:off x="838200" y="2651125"/>
            <a:ext cx="10515600" cy="2427061"/>
          </a:xfrm>
        </p:spPr>
        <p:txBody>
          <a:bodyPr>
            <a:normAutofit/>
          </a:bodyPr>
          <a:lstStyle/>
          <a:p>
            <a:r>
              <a:rPr lang="en-US" dirty="0"/>
              <a:t>How did the tracking ecosystem change over time?</a:t>
            </a:r>
            <a:br>
              <a:rPr lang="en-US" dirty="0"/>
            </a:br>
            <a:endParaRPr lang="en-US" dirty="0"/>
          </a:p>
        </p:txBody>
      </p:sp>
      <p:sp>
        <p:nvSpPr>
          <p:cNvPr id="4" name="Slide Number Placeholder 3">
            <a:extLst>
              <a:ext uri="{FF2B5EF4-FFF2-40B4-BE49-F238E27FC236}">
                <a16:creationId xmlns:a16="http://schemas.microsoft.com/office/drawing/2014/main" id="{913EA367-6E62-034F-8874-DA6D118BA169}"/>
              </a:ext>
            </a:extLst>
          </p:cNvPr>
          <p:cNvSpPr>
            <a:spLocks noGrp="1"/>
          </p:cNvSpPr>
          <p:nvPr>
            <p:ph type="sldNum" sz="quarter" idx="12"/>
          </p:nvPr>
        </p:nvSpPr>
        <p:spPr/>
        <p:txBody>
          <a:bodyPr/>
          <a:lstStyle/>
          <a:p>
            <a:fld id="{3E5BF5F9-4D9A-9543-85E8-59158CD2B6EB}" type="slidenum">
              <a:rPr lang="en-US" smtClean="0"/>
              <a:t>63</a:t>
            </a:fld>
            <a:endParaRPr lang="en-US"/>
          </a:p>
        </p:txBody>
      </p:sp>
    </p:spTree>
    <p:extLst>
      <p:ext uri="{BB962C8B-B14F-4D97-AF65-F5344CB8AC3E}">
        <p14:creationId xmlns:p14="http://schemas.microsoft.com/office/powerpoint/2010/main" val="2121452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211603"/>
            <a:ext cx="11382704" cy="1325563"/>
          </a:xfrm>
        </p:spPr>
        <p:txBody>
          <a:bodyPr>
            <a:normAutofit/>
          </a:bodyPr>
          <a:lstStyle/>
          <a:p>
            <a:r>
              <a:rPr lang="en-US" b="1" dirty="0">
                <a:solidFill>
                  <a:srgbClr val="FF0000"/>
                </a:solidFill>
                <a:latin typeface="Arial" charset="0"/>
                <a:ea typeface="Arial" charset="0"/>
                <a:cs typeface="Arial" charset="0"/>
              </a:rPr>
              <a:t>Longitudinal study</a:t>
            </a:r>
          </a:p>
        </p:txBody>
      </p:sp>
      <p:pic>
        <p:nvPicPr>
          <p:cNvPr id="10" name="Picture 9" descr="plot">
            <a:extLst>
              <a:ext uri="{FF2B5EF4-FFF2-40B4-BE49-F238E27FC236}">
                <a16:creationId xmlns:a16="http://schemas.microsoft.com/office/drawing/2014/main" id="{555A828D-8266-764E-8F3E-AB5D906A21BD}"/>
              </a:ext>
            </a:extLst>
          </p:cNvPr>
          <p:cNvPicPr>
            <a:picLocks noChangeAspect="1"/>
          </p:cNvPicPr>
          <p:nvPr/>
        </p:nvPicPr>
        <p:blipFill>
          <a:blip r:embed="rId2"/>
          <a:stretch>
            <a:fillRect/>
          </a:stretch>
        </p:blipFill>
        <p:spPr>
          <a:xfrm>
            <a:off x="1797662" y="1234743"/>
            <a:ext cx="8174660" cy="5121607"/>
          </a:xfrm>
          <a:prstGeom prst="rect">
            <a:avLst/>
          </a:prstGeom>
        </p:spPr>
      </p:pic>
      <p:sp>
        <p:nvSpPr>
          <p:cNvPr id="8" name="Rectangle 7">
            <a:extLst>
              <a:ext uri="{FF2B5EF4-FFF2-40B4-BE49-F238E27FC236}">
                <a16:creationId xmlns:a16="http://schemas.microsoft.com/office/drawing/2014/main" id="{066E574D-44B9-D34E-8BCD-CD7180D7FEBD}"/>
              </a:ext>
            </a:extLst>
          </p:cNvPr>
          <p:cNvSpPr/>
          <p:nvPr/>
        </p:nvSpPr>
        <p:spPr>
          <a:xfrm>
            <a:off x="752241" y="6395500"/>
            <a:ext cx="9885355" cy="369332"/>
          </a:xfrm>
          <a:prstGeom prst="rect">
            <a:avLst/>
          </a:prstGeom>
        </p:spPr>
        <p:txBody>
          <a:bodyPr wrap="square">
            <a:spAutoFit/>
          </a:bodyPr>
          <a:lstStyle/>
          <a:p>
            <a:r>
              <a:rPr lang="en-US" dirty="0"/>
              <a:t>Lerner et al. Internet Jones and the Raiders of the Lost Trackers, USENIX Security 2016</a:t>
            </a:r>
          </a:p>
        </p:txBody>
      </p:sp>
      <p:sp>
        <p:nvSpPr>
          <p:cNvPr id="3" name="Slide Number Placeholder 2"/>
          <p:cNvSpPr>
            <a:spLocks noGrp="1"/>
          </p:cNvSpPr>
          <p:nvPr>
            <p:ph type="sldNum" sz="quarter" idx="12"/>
          </p:nvPr>
        </p:nvSpPr>
        <p:spPr/>
        <p:txBody>
          <a:bodyPr/>
          <a:lstStyle/>
          <a:p>
            <a:fld id="{3E5BF5F9-4D9A-9543-85E8-59158CD2B6EB}" type="slidenum">
              <a:rPr lang="en-US" smtClean="0"/>
              <a:t>64</a:t>
            </a:fld>
            <a:endParaRPr lang="en-US"/>
          </a:p>
        </p:txBody>
      </p:sp>
    </p:spTree>
    <p:extLst>
      <p:ext uri="{BB962C8B-B14F-4D97-AF65-F5344CB8AC3E}">
        <p14:creationId xmlns:p14="http://schemas.microsoft.com/office/powerpoint/2010/main" val="3629511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48" y="129961"/>
            <a:ext cx="11382704" cy="1325563"/>
          </a:xfrm>
        </p:spPr>
        <p:txBody>
          <a:bodyPr>
            <a:normAutofit/>
          </a:bodyPr>
          <a:lstStyle/>
          <a:p>
            <a:r>
              <a:rPr lang="en-US" b="1" dirty="0">
                <a:solidFill>
                  <a:srgbClr val="FF0000"/>
                </a:solidFill>
                <a:latin typeface="Arial" charset="0"/>
                <a:ea typeface="Arial" charset="0"/>
                <a:cs typeface="Arial" charset="0"/>
              </a:rPr>
              <a:t>Longitudinal study</a:t>
            </a:r>
          </a:p>
        </p:txBody>
      </p:sp>
      <p:pic>
        <p:nvPicPr>
          <p:cNvPr id="5" name="Picture 4" descr="plot">
            <a:extLst>
              <a:ext uri="{FF2B5EF4-FFF2-40B4-BE49-F238E27FC236}">
                <a16:creationId xmlns:a16="http://schemas.microsoft.com/office/drawing/2014/main" id="{7451DC93-B53D-8842-B357-C9DD0115763D}"/>
              </a:ext>
            </a:extLst>
          </p:cNvPr>
          <p:cNvPicPr>
            <a:picLocks noChangeAspect="1"/>
          </p:cNvPicPr>
          <p:nvPr/>
        </p:nvPicPr>
        <p:blipFill>
          <a:blip r:embed="rId2"/>
          <a:stretch>
            <a:fillRect/>
          </a:stretch>
        </p:blipFill>
        <p:spPr>
          <a:xfrm>
            <a:off x="752241" y="1129817"/>
            <a:ext cx="10319656" cy="5183176"/>
          </a:xfrm>
          <a:prstGeom prst="rect">
            <a:avLst/>
          </a:prstGeom>
        </p:spPr>
      </p:pic>
      <p:sp>
        <p:nvSpPr>
          <p:cNvPr id="4" name="Rectangle 3">
            <a:extLst>
              <a:ext uri="{FF2B5EF4-FFF2-40B4-BE49-F238E27FC236}">
                <a16:creationId xmlns:a16="http://schemas.microsoft.com/office/drawing/2014/main" id="{E88677DD-CDE9-7C4B-8AFE-04BB64740FFD}"/>
              </a:ext>
            </a:extLst>
          </p:cNvPr>
          <p:cNvSpPr/>
          <p:nvPr/>
        </p:nvSpPr>
        <p:spPr>
          <a:xfrm>
            <a:off x="752241" y="6395500"/>
            <a:ext cx="9885355" cy="369332"/>
          </a:xfrm>
          <a:prstGeom prst="rect">
            <a:avLst/>
          </a:prstGeom>
        </p:spPr>
        <p:txBody>
          <a:bodyPr wrap="square">
            <a:spAutoFit/>
          </a:bodyPr>
          <a:lstStyle/>
          <a:p>
            <a:r>
              <a:rPr lang="en-US" dirty="0"/>
              <a:t>Lerner et al. Internet Jones and the Raiders of the Lost Trackers, USENIX Security 2016</a:t>
            </a:r>
          </a:p>
        </p:txBody>
      </p:sp>
      <p:sp>
        <p:nvSpPr>
          <p:cNvPr id="3" name="Slide Number Placeholder 2"/>
          <p:cNvSpPr>
            <a:spLocks noGrp="1"/>
          </p:cNvSpPr>
          <p:nvPr>
            <p:ph type="sldNum" sz="quarter" idx="12"/>
          </p:nvPr>
        </p:nvSpPr>
        <p:spPr/>
        <p:txBody>
          <a:bodyPr/>
          <a:lstStyle/>
          <a:p>
            <a:fld id="{3E5BF5F9-4D9A-9543-85E8-59158CD2B6EB}" type="slidenum">
              <a:rPr lang="en-US" smtClean="0"/>
              <a:t>65</a:t>
            </a:fld>
            <a:endParaRPr lang="en-US"/>
          </a:p>
        </p:txBody>
      </p:sp>
    </p:spTree>
    <p:extLst>
      <p:ext uri="{BB962C8B-B14F-4D97-AF65-F5344CB8AC3E}">
        <p14:creationId xmlns:p14="http://schemas.microsoft.com/office/powerpoint/2010/main" val="288962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A05D-200B-9141-AB5A-7457A363BC6B}"/>
              </a:ext>
            </a:extLst>
          </p:cNvPr>
          <p:cNvSpPr>
            <a:spLocks noGrp="1"/>
          </p:cNvSpPr>
          <p:nvPr>
            <p:ph type="title"/>
          </p:nvPr>
        </p:nvSpPr>
        <p:spPr/>
        <p:txBody>
          <a:bodyPr/>
          <a:lstStyle/>
          <a:p>
            <a:r>
              <a:rPr lang="en-US" dirty="0">
                <a:latin typeface="Arial" charset="0"/>
                <a:ea typeface="Arial" charset="0"/>
                <a:cs typeface="Arial" charset="0"/>
              </a:rPr>
              <a:t>Takeaway</a:t>
            </a:r>
            <a:endParaRPr lang="en-US" dirty="0"/>
          </a:p>
        </p:txBody>
      </p:sp>
      <p:sp>
        <p:nvSpPr>
          <p:cNvPr id="3" name="Rectangle 2"/>
          <p:cNvSpPr/>
          <p:nvPr/>
        </p:nvSpPr>
        <p:spPr>
          <a:xfrm>
            <a:off x="506186" y="1839802"/>
            <a:ext cx="11369439" cy="3970318"/>
          </a:xfrm>
          <a:prstGeom prst="rect">
            <a:avLst/>
          </a:prstGeom>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Few domains are present on more than 30% of the Web</a:t>
            </a:r>
          </a:p>
          <a:p>
            <a:pPr marL="457200" indent="-4572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Third-party cookie blocking doesn’t effectively protect from Web tracking </a:t>
            </a:r>
          </a:p>
          <a:p>
            <a:pPr marL="457200" indent="-4572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power of individual trackers has grown over time.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Conclusions:</a:t>
            </a:r>
          </a:p>
          <a:p>
            <a:pPr marL="914400" lvl="1"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Individual companies' choices are important to user’s privacy. </a:t>
            </a:r>
          </a:p>
          <a:p>
            <a:pPr marL="914400" lvl="1"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More transparency research is needed.</a:t>
            </a:r>
            <a:endParaRPr lang="en-US" sz="2800" dirty="0">
              <a:latin typeface="Arial" panose="020B0604020202020204" pitchFamily="34" charset="0"/>
              <a:ea typeface="Arial"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66</a:t>
            </a:fld>
            <a:endParaRPr lang="en-US"/>
          </a:p>
        </p:txBody>
      </p:sp>
    </p:spTree>
    <p:extLst>
      <p:ext uri="{BB962C8B-B14F-4D97-AF65-F5344CB8AC3E}">
        <p14:creationId xmlns:p14="http://schemas.microsoft.com/office/powerpoint/2010/main" val="1934594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1ED-C4F2-264A-822B-EE6027283F15}"/>
              </a:ext>
            </a:extLst>
          </p:cNvPr>
          <p:cNvSpPr>
            <a:spLocks noGrp="1"/>
          </p:cNvSpPr>
          <p:nvPr>
            <p:ph type="title"/>
          </p:nvPr>
        </p:nvSpPr>
        <p:spPr/>
        <p:txBody>
          <a:bodyPr/>
          <a:lstStyle/>
          <a:p>
            <a:r>
              <a:rPr lang="en-US" dirty="0">
                <a:latin typeface="Arial" charset="0"/>
                <a:ea typeface="Arial" charset="0"/>
                <a:cs typeface="Arial" charset="0"/>
              </a:rPr>
              <a:t>Interesting video</a:t>
            </a:r>
            <a:endParaRPr lang="en-US" dirty="0"/>
          </a:p>
        </p:txBody>
      </p:sp>
      <p:sp>
        <p:nvSpPr>
          <p:cNvPr id="3" name="Rectangle 2"/>
          <p:cNvSpPr/>
          <p:nvPr/>
        </p:nvSpPr>
        <p:spPr>
          <a:xfrm>
            <a:off x="536029" y="2081077"/>
            <a:ext cx="10817772" cy="2923877"/>
          </a:xfrm>
          <a:prstGeom prst="rect">
            <a:avLst/>
          </a:prstGeom>
        </p:spPr>
        <p:txBody>
          <a:bodyPr wrap="square">
            <a:spAutoFit/>
          </a:bodyPr>
          <a:lstStyle/>
          <a:p>
            <a:pPr fontAlgn="base"/>
            <a:r>
              <a:rPr lang="en-US" sz="2800" b="1" dirty="0">
                <a:latin typeface="Arial" charset="0"/>
                <a:ea typeface="Arial" charset="0"/>
                <a:cs typeface="Arial" charset="0"/>
              </a:rPr>
              <a:t>Detecting and Defending Against Third-Party Tracking on the Web:  </a:t>
            </a:r>
            <a:r>
              <a:rPr lang="en-US" sz="2800" dirty="0">
                <a:latin typeface="Arial" charset="0"/>
                <a:ea typeface="Arial" charset="0"/>
                <a:cs typeface="Arial" charset="0"/>
              </a:rPr>
              <a:t>Franziska </a:t>
            </a:r>
            <a:r>
              <a:rPr lang="en-US" sz="2800" dirty="0" err="1">
                <a:latin typeface="Arial" charset="0"/>
                <a:ea typeface="Arial" charset="0"/>
                <a:cs typeface="Arial" charset="0"/>
              </a:rPr>
              <a:t>Roesner</a:t>
            </a:r>
            <a:endParaRPr lang="en-US" sz="2800" dirty="0">
              <a:latin typeface="Arial" charset="0"/>
              <a:ea typeface="Arial" charset="0"/>
              <a:cs typeface="Arial" charset="0"/>
            </a:endParaRPr>
          </a:p>
          <a:p>
            <a:pPr fontAlgn="base"/>
            <a:endParaRPr lang="en-US" sz="3200" dirty="0"/>
          </a:p>
          <a:p>
            <a:r>
              <a:rPr lang="en-US" sz="3200" dirty="0">
                <a:latin typeface="Arial" charset="0"/>
                <a:ea typeface="Arial" charset="0"/>
                <a:cs typeface="Arial" charset="0"/>
                <a:hlinkClick r:id="rId2"/>
              </a:rPr>
              <a:t>https://www.usenix.org/conference/nsdi12/technical-sessions/presentation/roesner</a:t>
            </a:r>
            <a:endParaRPr lang="en-US" sz="3200" dirty="0">
              <a:latin typeface="Arial" charset="0"/>
              <a:ea typeface="Arial" charset="0"/>
              <a:cs typeface="Arial" charset="0"/>
            </a:endParaRPr>
          </a:p>
          <a:p>
            <a:endParaRPr lang="en-US" sz="32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67</a:t>
            </a:fld>
            <a:endParaRPr lang="en-US"/>
          </a:p>
        </p:txBody>
      </p:sp>
    </p:spTree>
    <p:extLst>
      <p:ext uri="{BB962C8B-B14F-4D97-AF65-F5344CB8AC3E}">
        <p14:creationId xmlns:p14="http://schemas.microsoft.com/office/powerpoint/2010/main" val="1373965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3A9A-A6DE-534E-8088-034AC3B1C244}"/>
              </a:ext>
            </a:extLst>
          </p:cNvPr>
          <p:cNvSpPr>
            <a:spLocks noGrp="1"/>
          </p:cNvSpPr>
          <p:nvPr>
            <p:ph type="title"/>
          </p:nvPr>
        </p:nvSpPr>
        <p:spPr/>
        <p:txBody>
          <a:bodyPr/>
          <a:lstStyle/>
          <a:p>
            <a:r>
              <a:rPr lang="en-US" dirty="0">
                <a:latin typeface="Arial" charset="0"/>
                <a:ea typeface="Arial" charset="0"/>
                <a:cs typeface="Arial" charset="0"/>
              </a:rPr>
              <a:t>Logistics</a:t>
            </a:r>
            <a:endParaRPr lang="en-US" dirty="0"/>
          </a:p>
        </p:txBody>
      </p:sp>
      <p:sp>
        <p:nvSpPr>
          <p:cNvPr id="3" name="Rectangle 2"/>
          <p:cNvSpPr/>
          <p:nvPr/>
        </p:nvSpPr>
        <p:spPr>
          <a:xfrm>
            <a:off x="665154" y="2280672"/>
            <a:ext cx="11161485" cy="1815882"/>
          </a:xfrm>
          <a:prstGeom prst="rect">
            <a:avLst/>
          </a:prstGeom>
        </p:spPr>
        <p:txBody>
          <a:bodyPr wrap="square">
            <a:spAutoFit/>
          </a:bodyPr>
          <a:lstStyle/>
          <a:p>
            <a:endParaRPr lang="en-US" sz="2800" dirty="0">
              <a:latin typeface="Arial" charset="0"/>
              <a:ea typeface="Arial" charset="0"/>
              <a:cs typeface="Arial" charset="0"/>
            </a:endParaRPr>
          </a:p>
          <a:p>
            <a:pPr marL="457200" indent="-457200">
              <a:buFont typeface="Arial" panose="020B0604020202020204" pitchFamily="34" charset="0"/>
              <a:buChar char="•"/>
            </a:pPr>
            <a:r>
              <a:rPr lang="en-US" sz="2800" dirty="0">
                <a:latin typeface="Arial" charset="0"/>
                <a:ea typeface="Arial" charset="0"/>
                <a:cs typeface="Arial" charset="0"/>
              </a:rPr>
              <a:t>Homework 2 out</a:t>
            </a:r>
          </a:p>
          <a:p>
            <a:pPr lvl="1"/>
            <a:r>
              <a:rPr lang="en-US" sz="2800" dirty="0">
                <a:latin typeface="Arial" charset="0"/>
                <a:ea typeface="Arial" charset="0"/>
                <a:cs typeface="Arial" charset="0"/>
              </a:rPr>
              <a:t>Due: Sept. 21@11:59pm</a:t>
            </a:r>
          </a:p>
          <a:p>
            <a:pPr marL="457200" indent="-457200">
              <a:buFont typeface="Arial" charset="0"/>
              <a:buChar char="•"/>
            </a:pPr>
            <a:endParaRPr lang="en-US" sz="28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68</a:t>
            </a:fld>
            <a:endParaRPr lang="en-US"/>
          </a:p>
        </p:txBody>
      </p:sp>
    </p:spTree>
    <p:extLst>
      <p:ext uri="{BB962C8B-B14F-4D97-AF65-F5344CB8AC3E}">
        <p14:creationId xmlns:p14="http://schemas.microsoft.com/office/powerpoint/2010/main" val="73158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79" y="51198"/>
            <a:ext cx="10515600" cy="1325563"/>
          </a:xfrm>
        </p:spPr>
        <p:txBody>
          <a:bodyPr/>
          <a:lstStyle/>
          <a:p>
            <a:r>
              <a:rPr lang="en-US" b="1" dirty="0">
                <a:solidFill>
                  <a:srgbClr val="FF0000"/>
                </a:solidFill>
                <a:latin typeface="Arial" charset="0"/>
                <a:ea typeface="Arial" charset="0"/>
                <a:cs typeface="Arial" charset="0"/>
              </a:rPr>
              <a:t>How does web tracking work?</a:t>
            </a:r>
            <a:endParaRPr lang="en-US" dirty="0"/>
          </a:p>
        </p:txBody>
      </p:sp>
      <p:sp>
        <p:nvSpPr>
          <p:cNvPr id="87" name="Rectangle 86" descr="&quot;&quot;"/>
          <p:cNvSpPr/>
          <p:nvPr/>
        </p:nvSpPr>
        <p:spPr>
          <a:xfrm>
            <a:off x="1150761" y="2227741"/>
            <a:ext cx="2257163" cy="356243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4" name="Picture 103" descr="brows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590" y="2227742"/>
            <a:ext cx="477383" cy="456031"/>
          </a:xfrm>
          <a:prstGeom prst="rect">
            <a:avLst/>
          </a:prstGeom>
        </p:spPr>
      </p:pic>
      <p:sp>
        <p:nvSpPr>
          <p:cNvPr id="88" name="Rectangle 87" descr="&quot;&quot;"/>
          <p:cNvSpPr/>
          <p:nvPr/>
        </p:nvSpPr>
        <p:spPr>
          <a:xfrm>
            <a:off x="1608587" y="2784795"/>
            <a:ext cx="1606544" cy="2167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descr="&quot;&quot;"/>
          <p:cNvSpPr/>
          <p:nvPr/>
        </p:nvSpPr>
        <p:spPr>
          <a:xfrm>
            <a:off x="1857399" y="3772515"/>
            <a:ext cx="931412" cy="115736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Ad space of </a:t>
            </a:r>
            <a:r>
              <a:rPr lang="en-US" sz="1200" dirty="0" err="1"/>
              <a:t>doubleclick</a:t>
            </a:r>
            <a:endParaRPr lang="en-US" sz="1200" dirty="0"/>
          </a:p>
        </p:txBody>
      </p:sp>
      <p:pic>
        <p:nvPicPr>
          <p:cNvPr id="89" name="Picture 88" descr="Screen shot 2011-09-06 at 4.09.3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718" y="2854968"/>
            <a:ext cx="1516849" cy="240709"/>
          </a:xfrm>
          <a:prstGeom prst="rect">
            <a:avLst/>
          </a:prstGeom>
        </p:spPr>
      </p:pic>
      <p:sp>
        <p:nvSpPr>
          <p:cNvPr id="90" name="Rectangle 89" descr="&quot;&quot;"/>
          <p:cNvSpPr/>
          <p:nvPr/>
        </p:nvSpPr>
        <p:spPr>
          <a:xfrm>
            <a:off x="2118773" y="3256784"/>
            <a:ext cx="244164" cy="1620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descr="&quot;&quot;"/>
          <p:cNvSpPr/>
          <p:nvPr/>
        </p:nvSpPr>
        <p:spPr>
          <a:xfrm>
            <a:off x="1757430" y="3251468"/>
            <a:ext cx="208670" cy="162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descr="arrow"/>
          <p:cNvCxnSpPr>
            <a:stCxn id="90" idx="2"/>
            <a:endCxn id="95" idx="1"/>
          </p:cNvCxnSpPr>
          <p:nvPr/>
        </p:nvCxnSpPr>
        <p:spPr>
          <a:xfrm>
            <a:off x="2240856" y="3418798"/>
            <a:ext cx="2011901" cy="786240"/>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sp>
        <p:nvSpPr>
          <p:cNvPr id="103" name="Rectangle 102" descr="&quot;&quot;"/>
          <p:cNvSpPr/>
          <p:nvPr/>
        </p:nvSpPr>
        <p:spPr>
          <a:xfrm>
            <a:off x="4140906" y="3780762"/>
            <a:ext cx="2652110" cy="138082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4252757" y="3915442"/>
            <a:ext cx="1762149" cy="579192"/>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doubleclick.com</a:t>
            </a:r>
            <a:endParaRPr lang="en-US" dirty="0"/>
          </a:p>
        </p:txBody>
      </p:sp>
      <p:pic>
        <p:nvPicPr>
          <p:cNvPr id="101" name="Picture 100" descr="sit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577" y="4559287"/>
            <a:ext cx="1516849" cy="240709"/>
          </a:xfrm>
          <a:prstGeom prst="rect">
            <a:avLst/>
          </a:prstGeom>
        </p:spPr>
      </p:pic>
      <p:pic>
        <p:nvPicPr>
          <p:cNvPr id="105" name="Picture 104" descr="site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0820" y="4805969"/>
            <a:ext cx="1132508" cy="268924"/>
          </a:xfrm>
          <a:prstGeom prst="rect">
            <a:avLst/>
          </a:prstGeom>
        </p:spPr>
      </p:pic>
      <p:pic>
        <p:nvPicPr>
          <p:cNvPr id="5" name="Picture 4" descr="&quot;&quot;"/>
          <p:cNvPicPr>
            <a:picLocks noChangeAspect="1"/>
          </p:cNvPicPr>
          <p:nvPr/>
        </p:nvPicPr>
        <p:blipFill>
          <a:blip r:embed="rId6"/>
          <a:stretch>
            <a:fillRect/>
          </a:stretch>
        </p:blipFill>
        <p:spPr>
          <a:xfrm>
            <a:off x="6017672" y="3869669"/>
            <a:ext cx="666263" cy="1249931"/>
          </a:xfrm>
          <a:prstGeom prst="rect">
            <a:avLst/>
          </a:prstGeom>
        </p:spPr>
      </p:pic>
      <p:sp>
        <p:nvSpPr>
          <p:cNvPr id="6" name="TextBox 5"/>
          <p:cNvSpPr txBox="1"/>
          <p:nvPr/>
        </p:nvSpPr>
        <p:spPr>
          <a:xfrm>
            <a:off x="4887809" y="3413482"/>
            <a:ext cx="1277288" cy="369332"/>
          </a:xfrm>
          <a:prstGeom prst="rect">
            <a:avLst/>
          </a:prstGeom>
          <a:noFill/>
        </p:spPr>
        <p:txBody>
          <a:bodyPr wrap="none" rtlCol="0">
            <a:spAutoFit/>
          </a:bodyPr>
          <a:lstStyle/>
          <a:p>
            <a:r>
              <a:rPr lang="en-US" dirty="0"/>
              <a:t>Ad network</a:t>
            </a:r>
          </a:p>
        </p:txBody>
      </p:sp>
      <p:pic>
        <p:nvPicPr>
          <p:cNvPr id="8" name="Picture 7" descr="advertisers"/>
          <p:cNvPicPr>
            <a:picLocks noChangeAspect="1"/>
          </p:cNvPicPr>
          <p:nvPr/>
        </p:nvPicPr>
        <p:blipFill>
          <a:blip r:embed="rId7"/>
          <a:stretch>
            <a:fillRect/>
          </a:stretch>
        </p:blipFill>
        <p:spPr>
          <a:xfrm>
            <a:off x="7716796" y="3451096"/>
            <a:ext cx="1179336" cy="2555227"/>
          </a:xfrm>
          <a:prstGeom prst="rect">
            <a:avLst/>
          </a:prstGeom>
        </p:spPr>
      </p:pic>
      <p:sp>
        <p:nvSpPr>
          <p:cNvPr id="9" name="TextBox 8"/>
          <p:cNvSpPr txBox="1"/>
          <p:nvPr/>
        </p:nvSpPr>
        <p:spPr>
          <a:xfrm>
            <a:off x="9416927" y="5551106"/>
            <a:ext cx="1249060" cy="369332"/>
          </a:xfrm>
          <a:prstGeom prst="rect">
            <a:avLst/>
          </a:prstGeom>
          <a:noFill/>
        </p:spPr>
        <p:txBody>
          <a:bodyPr wrap="none" rtlCol="0">
            <a:spAutoFit/>
          </a:bodyPr>
          <a:lstStyle/>
          <a:p>
            <a:r>
              <a:rPr lang="en-US" dirty="0"/>
              <a:t>Advertisers</a:t>
            </a:r>
          </a:p>
        </p:txBody>
      </p:sp>
      <p:pic>
        <p:nvPicPr>
          <p:cNvPr id="3" name="Picture 2" descr="bidders"/>
          <p:cNvPicPr>
            <a:picLocks noChangeAspect="1"/>
          </p:cNvPicPr>
          <p:nvPr/>
        </p:nvPicPr>
        <p:blipFill>
          <a:blip r:embed="rId8"/>
          <a:stretch>
            <a:fillRect/>
          </a:stretch>
        </p:blipFill>
        <p:spPr>
          <a:xfrm>
            <a:off x="9156234" y="3843922"/>
            <a:ext cx="1651932" cy="1635737"/>
          </a:xfrm>
          <a:prstGeom prst="rect">
            <a:avLst/>
          </a:prstGeom>
        </p:spPr>
      </p:pic>
      <p:cxnSp>
        <p:nvCxnSpPr>
          <p:cNvPr id="43" name="Straight Arrow Connector 42" descr="arrow"/>
          <p:cNvCxnSpPr>
            <a:endCxn id="103" idx="3"/>
          </p:cNvCxnSpPr>
          <p:nvPr/>
        </p:nvCxnSpPr>
        <p:spPr>
          <a:xfrm flipH="1">
            <a:off x="6793016" y="4018977"/>
            <a:ext cx="1139772" cy="452199"/>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cxnSp>
        <p:nvCxnSpPr>
          <p:cNvPr id="49" name="Straight Arrow Connector 48" descr="arrow"/>
          <p:cNvCxnSpPr/>
          <p:nvPr/>
        </p:nvCxnSpPr>
        <p:spPr>
          <a:xfrm flipH="1" flipV="1">
            <a:off x="6793017" y="4623575"/>
            <a:ext cx="1263543" cy="182394"/>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cxnSp>
        <p:nvCxnSpPr>
          <p:cNvPr id="52" name="Straight Arrow Connector 51" descr="arrow"/>
          <p:cNvCxnSpPr/>
          <p:nvPr/>
        </p:nvCxnSpPr>
        <p:spPr>
          <a:xfrm flipH="1" flipV="1">
            <a:off x="6793016" y="4805969"/>
            <a:ext cx="1139772" cy="720810"/>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cxnSp>
        <p:nvCxnSpPr>
          <p:cNvPr id="58" name="Straight Arrow Connector 57" descr="arrow"/>
          <p:cNvCxnSpPr>
            <a:stCxn id="95" idx="1"/>
          </p:cNvCxnSpPr>
          <p:nvPr/>
        </p:nvCxnSpPr>
        <p:spPr>
          <a:xfrm flipH="1">
            <a:off x="3045556" y="4205038"/>
            <a:ext cx="1207200" cy="90418"/>
          </a:xfrm>
          <a:prstGeom prst="straightConnector1">
            <a:avLst/>
          </a:prstGeom>
          <a:ln>
            <a:solidFill>
              <a:srgbClr val="FF0000"/>
            </a:solidFill>
            <a:tailEnd type="arrow"/>
          </a:ln>
          <a:effectLst/>
        </p:spPr>
        <p:style>
          <a:lnRef idx="2">
            <a:schemeClr val="dk1"/>
          </a:lnRef>
          <a:fillRef idx="0">
            <a:schemeClr val="dk1"/>
          </a:fillRef>
          <a:effectRef idx="1">
            <a:schemeClr val="dk1"/>
          </a:effectRef>
          <a:fontRef idx="minor">
            <a:schemeClr val="tx1"/>
          </a:fontRef>
        </p:style>
      </p:cxnSp>
      <p:pic>
        <p:nvPicPr>
          <p:cNvPr id="27" name="Picture 26" descr="&quot;&quot;"/>
          <p:cNvPicPr>
            <a:picLocks noChangeAspect="1"/>
          </p:cNvPicPr>
          <p:nvPr/>
        </p:nvPicPr>
        <p:blipFill>
          <a:blip r:embed="rId9"/>
          <a:stretch>
            <a:fillRect/>
          </a:stretch>
        </p:blipFill>
        <p:spPr>
          <a:xfrm>
            <a:off x="1914177" y="3869669"/>
            <a:ext cx="833399" cy="1068459"/>
          </a:xfrm>
          <a:prstGeom prst="rect">
            <a:avLst/>
          </a:prstGeom>
        </p:spPr>
      </p:pic>
      <p:sp>
        <p:nvSpPr>
          <p:cNvPr id="11" name="TextBox 10"/>
          <p:cNvSpPr txBox="1"/>
          <p:nvPr/>
        </p:nvSpPr>
        <p:spPr>
          <a:xfrm>
            <a:off x="5138771" y="5177528"/>
            <a:ext cx="2412853" cy="369332"/>
          </a:xfrm>
          <a:prstGeom prst="rect">
            <a:avLst/>
          </a:prstGeom>
          <a:noFill/>
        </p:spPr>
        <p:txBody>
          <a:bodyPr wrap="none" rtlCol="0">
            <a:spAutoFit/>
          </a:bodyPr>
          <a:lstStyle/>
          <a:p>
            <a:r>
              <a:rPr lang="en-US" dirty="0"/>
              <a:t>Real-time-bidding (RTB)</a:t>
            </a:r>
          </a:p>
        </p:txBody>
      </p:sp>
      <p:sp>
        <p:nvSpPr>
          <p:cNvPr id="10" name="Rectangle 9">
            <a:extLst>
              <a:ext uri="{FF2B5EF4-FFF2-40B4-BE49-F238E27FC236}">
                <a16:creationId xmlns:a16="http://schemas.microsoft.com/office/drawing/2014/main" id="{B71D6495-DDB5-1B48-9855-9F3D02988D77}"/>
              </a:ext>
            </a:extLst>
          </p:cNvPr>
          <p:cNvSpPr/>
          <p:nvPr/>
        </p:nvSpPr>
        <p:spPr>
          <a:xfrm>
            <a:off x="5272423" y="1146280"/>
            <a:ext cx="6676353" cy="1938992"/>
          </a:xfrm>
          <a:prstGeom prst="rect">
            <a:avLst/>
          </a:prstGeom>
          <a:ln>
            <a:solidFill>
              <a:srgbClr val="FF0000"/>
            </a:solidFill>
          </a:ln>
        </p:spPr>
        <p:txBody>
          <a:bodyPr wrap="square">
            <a:spAutoFit/>
          </a:bodyPr>
          <a:lstStyle/>
          <a:p>
            <a:r>
              <a:rPr lang="en-US" sz="2000" dirty="0">
                <a:latin typeface="Arial" panose="020B0604020202020204" pitchFamily="34" charset="0"/>
                <a:cs typeface="Arial" panose="020B0604020202020204" pitchFamily="34" charset="0"/>
              </a:rPr>
              <a:t>Issues: </a:t>
            </a:r>
          </a:p>
          <a:p>
            <a:pPr marL="342900" indent="-342900">
              <a:buFont typeface="Wingdings" pitchFamily="2" charset="2"/>
              <a:buChar char="Ø"/>
            </a:pPr>
            <a:r>
              <a:rPr lang="en-US" sz="2000" dirty="0">
                <a:latin typeface="Arial" panose="020B0604020202020204" pitchFamily="34" charset="0"/>
                <a:cs typeface="Arial" panose="020B0604020202020204" pitchFamily="34" charset="0"/>
              </a:rPr>
              <a:t>Collection of our data without our knowledge </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on sensitive websites </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collection of our browsing patterns, preferences, tastes, even mood…</a:t>
            </a:r>
          </a:p>
          <a:p>
            <a:pPr marL="342900" indent="-342900">
              <a:buFont typeface="Wingdings" pitchFamily="2" charset="2"/>
              <a:buChar char="Ø"/>
            </a:pPr>
            <a:r>
              <a:rPr lang="en-US" sz="2000" dirty="0">
                <a:latin typeface="Arial" panose="020B0604020202020204" pitchFamily="34" charset="0"/>
                <a:cs typeface="Arial" panose="020B0604020202020204" pitchFamily="34" charset="0"/>
              </a:rPr>
              <a:t>Can be misused by insurance company or govt.</a:t>
            </a:r>
          </a:p>
        </p:txBody>
      </p:sp>
      <p:sp>
        <p:nvSpPr>
          <p:cNvPr id="4" name="Slide Number Placeholder 3"/>
          <p:cNvSpPr>
            <a:spLocks noGrp="1"/>
          </p:cNvSpPr>
          <p:nvPr>
            <p:ph type="sldNum" sz="quarter" idx="12"/>
          </p:nvPr>
        </p:nvSpPr>
        <p:spPr/>
        <p:txBody>
          <a:bodyPr/>
          <a:lstStyle/>
          <a:p>
            <a:fld id="{3E5BF5F9-4D9A-9543-85E8-59158CD2B6EB}" type="slidenum">
              <a:rPr lang="en-US" smtClean="0"/>
              <a:t>7</a:t>
            </a:fld>
            <a:endParaRPr lang="en-US"/>
          </a:p>
        </p:txBody>
      </p:sp>
    </p:spTree>
    <p:extLst>
      <p:ext uri="{BB962C8B-B14F-4D97-AF65-F5344CB8AC3E}">
        <p14:creationId xmlns:p14="http://schemas.microsoft.com/office/powerpoint/2010/main" val="200436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72" y="128642"/>
            <a:ext cx="10515600" cy="1325563"/>
          </a:xfrm>
        </p:spPr>
        <p:txBody>
          <a:bodyPr>
            <a:normAutofit/>
          </a:bodyPr>
          <a:lstStyle/>
          <a:p>
            <a:r>
              <a:rPr lang="en-US" b="1" dirty="0">
                <a:solidFill>
                  <a:srgbClr val="FF0000"/>
                </a:solidFill>
                <a:latin typeface="Arial" panose="020B0604020202020204" pitchFamily="34" charset="0"/>
                <a:cs typeface="Arial" panose="020B0604020202020204" pitchFamily="34" charset="0"/>
              </a:rPr>
              <a:t>How many trackers per website?</a:t>
            </a:r>
            <a:endParaRPr lang="en-US" b="1" dirty="0">
              <a:solidFill>
                <a:srgbClr val="FF0000"/>
              </a:solidFill>
              <a:latin typeface="Arial" panose="020B0604020202020204" pitchFamily="34" charset="0"/>
              <a:ea typeface="Arial" charset="0"/>
              <a:cs typeface="Arial" panose="020B0604020202020204" pitchFamily="34" charset="0"/>
            </a:endParaRPr>
          </a:p>
        </p:txBody>
      </p:sp>
      <p:pic>
        <p:nvPicPr>
          <p:cNvPr id="9" name="Picture 8" descr="macy's website">
            <a:extLst>
              <a:ext uri="{FF2B5EF4-FFF2-40B4-BE49-F238E27FC236}">
                <a16:creationId xmlns:a16="http://schemas.microsoft.com/office/drawing/2014/main" id="{4411EF21-B318-A745-B873-CABC54D64A69}"/>
              </a:ext>
            </a:extLst>
          </p:cNvPr>
          <p:cNvPicPr>
            <a:picLocks noChangeAspect="1"/>
          </p:cNvPicPr>
          <p:nvPr/>
        </p:nvPicPr>
        <p:blipFill>
          <a:blip r:embed="rId2"/>
          <a:stretch>
            <a:fillRect/>
          </a:stretch>
        </p:blipFill>
        <p:spPr>
          <a:xfrm>
            <a:off x="689561" y="1309896"/>
            <a:ext cx="9172895" cy="5190764"/>
          </a:xfrm>
          <a:prstGeom prst="rect">
            <a:avLst/>
          </a:prstGeom>
        </p:spPr>
      </p:pic>
      <p:sp>
        <p:nvSpPr>
          <p:cNvPr id="4" name="Slide Number Placeholder 3"/>
          <p:cNvSpPr>
            <a:spLocks noGrp="1"/>
          </p:cNvSpPr>
          <p:nvPr>
            <p:ph type="sldNum" sz="quarter" idx="12"/>
          </p:nvPr>
        </p:nvSpPr>
        <p:spPr/>
        <p:txBody>
          <a:bodyPr/>
          <a:lstStyle/>
          <a:p>
            <a:fld id="{3E5BF5F9-4D9A-9543-85E8-59158CD2B6EB}" type="slidenum">
              <a:rPr lang="en-US" smtClean="0"/>
              <a:t>8</a:t>
            </a:fld>
            <a:endParaRPr lang="en-US"/>
          </a:p>
        </p:txBody>
      </p:sp>
      <p:sp>
        <p:nvSpPr>
          <p:cNvPr id="3" name="Rectangle 2">
            <a:extLst>
              <a:ext uri="{FF2B5EF4-FFF2-40B4-BE49-F238E27FC236}">
                <a16:creationId xmlns:a16="http://schemas.microsoft.com/office/drawing/2014/main" id="{4FFA51FA-70A4-7741-9B15-5519A245E215}"/>
              </a:ext>
            </a:extLst>
          </p:cNvPr>
          <p:cNvSpPr/>
          <p:nvPr/>
        </p:nvSpPr>
        <p:spPr>
          <a:xfrm>
            <a:off x="9416978" y="1321487"/>
            <a:ext cx="266283" cy="179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descr="number of trackers">
            <a:extLst>
              <a:ext uri="{FF2B5EF4-FFF2-40B4-BE49-F238E27FC236}">
                <a16:creationId xmlns:a16="http://schemas.microsoft.com/office/drawing/2014/main" id="{68A5A63A-DEB8-3548-A01C-CB76F5090BDE}"/>
              </a:ext>
            </a:extLst>
          </p:cNvPr>
          <p:cNvGrpSpPr/>
          <p:nvPr/>
        </p:nvGrpSpPr>
        <p:grpSpPr>
          <a:xfrm>
            <a:off x="5803547" y="1089081"/>
            <a:ext cx="5168900" cy="4305300"/>
            <a:chOff x="6532335" y="1309896"/>
            <a:chExt cx="5168900" cy="4305300"/>
          </a:xfrm>
        </p:grpSpPr>
        <p:pic>
          <p:nvPicPr>
            <p:cNvPr id="11" name="Picture 10" descr="&quot;&quot;">
              <a:extLst>
                <a:ext uri="{FF2B5EF4-FFF2-40B4-BE49-F238E27FC236}">
                  <a16:creationId xmlns:a16="http://schemas.microsoft.com/office/drawing/2014/main" id="{7FD864DF-885A-ED4E-8B66-66AC6240ACBD}"/>
                </a:ext>
              </a:extLst>
            </p:cNvPr>
            <p:cNvPicPr>
              <a:picLocks noChangeAspect="1"/>
            </p:cNvPicPr>
            <p:nvPr/>
          </p:nvPicPr>
          <p:blipFill>
            <a:blip r:embed="rId3"/>
            <a:stretch>
              <a:fillRect/>
            </a:stretch>
          </p:blipFill>
          <p:spPr>
            <a:xfrm>
              <a:off x="6532335" y="1309896"/>
              <a:ext cx="5168900" cy="4305300"/>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A6269966-71BF-6144-8520-B820E0C6360E}"/>
                </a:ext>
              </a:extLst>
            </p:cNvPr>
            <p:cNvSpPr txBox="1"/>
            <p:nvPr/>
          </p:nvSpPr>
          <p:spPr>
            <a:xfrm>
              <a:off x="10271616" y="1527605"/>
              <a:ext cx="1210460" cy="369332"/>
            </a:xfrm>
            <a:prstGeom prst="rect">
              <a:avLst/>
            </a:prstGeom>
            <a:noFill/>
          </p:spPr>
          <p:txBody>
            <a:bodyPr wrap="none" rtlCol="0">
              <a:spAutoFit/>
            </a:bodyPr>
            <a:lstStyle/>
            <a:p>
              <a:r>
                <a:rPr lang="en-US" dirty="0"/>
                <a:t>46 trackers</a:t>
              </a:r>
            </a:p>
          </p:txBody>
        </p:sp>
      </p:grpSp>
    </p:spTree>
    <p:extLst>
      <p:ext uri="{BB962C8B-B14F-4D97-AF65-F5344CB8AC3E}">
        <p14:creationId xmlns:p14="http://schemas.microsoft.com/office/powerpoint/2010/main" val="257583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72" y="128642"/>
            <a:ext cx="10515600" cy="1325563"/>
          </a:xfrm>
        </p:spPr>
        <p:txBody>
          <a:bodyPr>
            <a:normAutofit/>
          </a:bodyPr>
          <a:lstStyle/>
          <a:p>
            <a:r>
              <a:rPr lang="en-US" b="1" dirty="0">
                <a:solidFill>
                  <a:srgbClr val="FF0000"/>
                </a:solidFill>
                <a:latin typeface="Arial" panose="020B0604020202020204" pitchFamily="34" charset="0"/>
                <a:cs typeface="Arial" panose="020B0604020202020204" pitchFamily="34" charset="0"/>
              </a:rPr>
              <a:t>How many trackers per website?</a:t>
            </a:r>
            <a:endParaRPr lang="en-US" b="1" dirty="0">
              <a:solidFill>
                <a:srgbClr val="FF0000"/>
              </a:solidFill>
              <a:latin typeface="Arial" charset="0"/>
              <a:ea typeface="Arial" charset="0"/>
              <a:cs typeface="Arial" charset="0"/>
            </a:endParaRPr>
          </a:p>
        </p:txBody>
      </p:sp>
      <p:sp>
        <p:nvSpPr>
          <p:cNvPr id="3" name="Rectangle 2">
            <a:extLst>
              <a:ext uri="{FF2B5EF4-FFF2-40B4-BE49-F238E27FC236}">
                <a16:creationId xmlns:a16="http://schemas.microsoft.com/office/drawing/2014/main" id="{932F5D90-94C7-8E44-950B-09CD2292E9D1}"/>
              </a:ext>
            </a:extLst>
          </p:cNvPr>
          <p:cNvSpPr/>
          <p:nvPr/>
        </p:nvSpPr>
        <p:spPr>
          <a:xfrm>
            <a:off x="302172" y="6169580"/>
            <a:ext cx="10099128" cy="369332"/>
          </a:xfrm>
          <a:prstGeom prst="rect">
            <a:avLst/>
          </a:prstGeom>
        </p:spPr>
        <p:txBody>
          <a:bodyPr wrap="square">
            <a:spAutoFit/>
          </a:bodyPr>
          <a:lstStyle/>
          <a:p>
            <a:r>
              <a:rPr lang="en-US" dirty="0" err="1"/>
              <a:t>Englehardt</a:t>
            </a:r>
            <a:r>
              <a:rPr lang="en-US" dirty="0"/>
              <a:t>&amp; Narayanan. Online Tracking: A 1-million-site Measurement and Analysis. ACM CCS 2016</a:t>
            </a:r>
          </a:p>
        </p:txBody>
      </p:sp>
      <p:pic>
        <p:nvPicPr>
          <p:cNvPr id="6" name="Picture 5" descr="plot showing trackers vs. non-trackers">
            <a:extLst>
              <a:ext uri="{FF2B5EF4-FFF2-40B4-BE49-F238E27FC236}">
                <a16:creationId xmlns:a16="http://schemas.microsoft.com/office/drawing/2014/main" id="{ECCF7325-BD75-CD4B-8E00-DD9D88FCF4E0}"/>
              </a:ext>
            </a:extLst>
          </p:cNvPr>
          <p:cNvPicPr>
            <a:picLocks noChangeAspect="1"/>
          </p:cNvPicPr>
          <p:nvPr/>
        </p:nvPicPr>
        <p:blipFill>
          <a:blip r:embed="rId2"/>
          <a:stretch>
            <a:fillRect/>
          </a:stretch>
        </p:blipFill>
        <p:spPr>
          <a:xfrm>
            <a:off x="479972" y="1273758"/>
            <a:ext cx="10337800" cy="4889500"/>
          </a:xfrm>
          <a:prstGeom prst="rect">
            <a:avLst/>
          </a:prstGeom>
        </p:spPr>
      </p:pic>
      <p:sp>
        <p:nvSpPr>
          <p:cNvPr id="4" name="Slide Number Placeholder 3"/>
          <p:cNvSpPr>
            <a:spLocks noGrp="1"/>
          </p:cNvSpPr>
          <p:nvPr>
            <p:ph type="sldNum" sz="quarter" idx="12"/>
          </p:nvPr>
        </p:nvSpPr>
        <p:spPr/>
        <p:txBody>
          <a:bodyPr/>
          <a:lstStyle/>
          <a:p>
            <a:fld id="{3E5BF5F9-4D9A-9543-85E8-59158CD2B6EB}" type="slidenum">
              <a:rPr lang="en-US" smtClean="0"/>
              <a:t>9</a:t>
            </a:fld>
            <a:endParaRPr lang="en-US"/>
          </a:p>
        </p:txBody>
      </p:sp>
    </p:spTree>
    <p:extLst>
      <p:ext uri="{BB962C8B-B14F-4D97-AF65-F5344CB8AC3E}">
        <p14:creationId xmlns:p14="http://schemas.microsoft.com/office/powerpoint/2010/main" val="3890533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17672</TotalTime>
  <Words>3184</Words>
  <Application>Microsoft Macintosh PowerPoint</Application>
  <PresentationFormat>Widescreen</PresentationFormat>
  <Paragraphs>633</Paragraphs>
  <Slides>68</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Abadi MT Condensed Light</vt:lpstr>
      <vt:lpstr>Arial</vt:lpstr>
      <vt:lpstr>Ayuthaya</vt:lpstr>
      <vt:lpstr>Calibri</vt:lpstr>
      <vt:lpstr>Courier</vt:lpstr>
      <vt:lpstr>Courier New</vt:lpstr>
      <vt:lpstr>Helvetica Neue</vt:lpstr>
      <vt:lpstr>Verdana</vt:lpstr>
      <vt:lpstr>Wingdings</vt:lpstr>
      <vt:lpstr>Office Theme</vt:lpstr>
      <vt:lpstr>CSC 533: Privacy in the Digital Age (Fall 2020)  Lecture 8: Stateful Online Tracking </vt:lpstr>
      <vt:lpstr>Topic: Online Privacy</vt:lpstr>
      <vt:lpstr>Goals for today</vt:lpstr>
      <vt:lpstr>Business model of the Web</vt:lpstr>
      <vt:lpstr>Web tracking is prevalent</vt:lpstr>
      <vt:lpstr>How does web tracking work?</vt:lpstr>
      <vt:lpstr>How does web tracking work?</vt:lpstr>
      <vt:lpstr>How many trackers per website?</vt:lpstr>
      <vt:lpstr>How many trackers per website?</vt:lpstr>
      <vt:lpstr>Where is the problem?</vt:lpstr>
      <vt:lpstr>How HTTP and Cookies work?</vt:lpstr>
      <vt:lpstr>HTTP: HyperText Transfer Protocol</vt:lpstr>
      <vt:lpstr>HTTP: HyperText Transfer Protocol</vt:lpstr>
      <vt:lpstr>HTTP: Request</vt:lpstr>
      <vt:lpstr>HTTP: Response</vt:lpstr>
      <vt:lpstr>Uniform Resource Locators (URLs)</vt:lpstr>
      <vt:lpstr>How to keep state in Web applications?</vt:lpstr>
      <vt:lpstr>HTTP: Session in cookies</vt:lpstr>
      <vt:lpstr>HTTP: Session in cookies</vt:lpstr>
      <vt:lpstr>What is a cookie?</vt:lpstr>
      <vt:lpstr>How a cookie looks like inside a header?</vt:lpstr>
      <vt:lpstr>What’s the original use of cookies?</vt:lpstr>
      <vt:lpstr>Profitable uses of cookies</vt:lpstr>
      <vt:lpstr>What’s inside a cookie?</vt:lpstr>
      <vt:lpstr>First-party cookie setting</vt:lpstr>
      <vt:lpstr>Types of cookies</vt:lpstr>
      <vt:lpstr>Mechanisms Required By Trackers</vt:lpstr>
      <vt:lpstr>Tracking via Cookies (Stateful tracking)</vt:lpstr>
      <vt:lpstr>Cookies: first- and third-party</vt:lpstr>
      <vt:lpstr>Within-Site Tracking</vt:lpstr>
      <vt:lpstr>First-party cookie setting</vt:lpstr>
      <vt:lpstr>First-party cookies have more benefits</vt:lpstr>
      <vt:lpstr>Cross-site Tracking</vt:lpstr>
      <vt:lpstr>Third-party cookies blocking</vt:lpstr>
      <vt:lpstr>What if I block third-party cookies?</vt:lpstr>
      <vt:lpstr>Forced Cross-sites Tracking</vt:lpstr>
      <vt:lpstr>Referred Cross-sites Tracking</vt:lpstr>
      <vt:lpstr>Social buttons</vt:lpstr>
      <vt:lpstr>Personal Cross-Site Tracking</vt:lpstr>
      <vt:lpstr>PowerPoint Presentation</vt:lpstr>
      <vt:lpstr>Cookie based tracking: summary</vt:lpstr>
      <vt:lpstr>Third-party cookie blocking problem</vt:lpstr>
      <vt:lpstr>Cookie respawning (Aka Zombie cookies</vt:lpstr>
      <vt:lpstr>Cookie respawning (Aka Zombie cookies)</vt:lpstr>
      <vt:lpstr>HTML5 localStorage</vt:lpstr>
      <vt:lpstr>Difference between cookies and localstorage</vt:lpstr>
      <vt:lpstr>Respawning via HTML5 localStorage</vt:lpstr>
      <vt:lpstr>Respawning via HTML5 localStorage</vt:lpstr>
      <vt:lpstr>Respawning via HTML5 localStorage</vt:lpstr>
      <vt:lpstr>Respawning via Flash Local Stored Objects (LSOs)</vt:lpstr>
      <vt:lpstr>Good news</vt:lpstr>
      <vt:lpstr>Respawning via Etag header</vt:lpstr>
      <vt:lpstr>Respawning via ETag header</vt:lpstr>
      <vt:lpstr>Not Respawning, but Tracking</vt:lpstr>
      <vt:lpstr>Cookie syncing provides a better picture</vt:lpstr>
      <vt:lpstr>Cookie Syncing</vt:lpstr>
      <vt:lpstr>What if I delete all my cookies?</vt:lpstr>
      <vt:lpstr>Cookie syncing graphically</vt:lpstr>
      <vt:lpstr>Large-scale studies of Web tracking</vt:lpstr>
      <vt:lpstr>Classifying Web Tracking Behavior</vt:lpstr>
      <vt:lpstr>How to recognize tracking behavior?</vt:lpstr>
      <vt:lpstr>OpenWPM: 1 Million study</vt:lpstr>
      <vt:lpstr>How did the tracking ecosystem change over time? </vt:lpstr>
      <vt:lpstr>Longitudinal study</vt:lpstr>
      <vt:lpstr>Longitudinal study</vt:lpstr>
      <vt:lpstr>Takeaway</vt:lpstr>
      <vt:lpstr>Interesting video</vt:lpstr>
      <vt:lpstr>Logistics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422</cp:revision>
  <cp:lastPrinted>2019-01-22T14:52:46Z</cp:lastPrinted>
  <dcterms:created xsi:type="dcterms:W3CDTF">2019-01-03T13:29:27Z</dcterms:created>
  <dcterms:modified xsi:type="dcterms:W3CDTF">2020-09-08T13:43:19Z</dcterms:modified>
</cp:coreProperties>
</file>